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7" r:id="rId2"/>
    <p:sldId id="258" r:id="rId3"/>
    <p:sldId id="285" r:id="rId4"/>
    <p:sldId id="282" r:id="rId5"/>
    <p:sldId id="286" r:id="rId6"/>
    <p:sldId id="287" r:id="rId7"/>
    <p:sldId id="261" r:id="rId8"/>
    <p:sldId id="262" r:id="rId9"/>
    <p:sldId id="264" r:id="rId10"/>
    <p:sldId id="265" r:id="rId11"/>
    <p:sldId id="284" r:id="rId12"/>
    <p:sldId id="266" r:id="rId13"/>
    <p:sldId id="263" r:id="rId14"/>
    <p:sldId id="272" r:id="rId15"/>
    <p:sldId id="273" r:id="rId16"/>
    <p:sldId id="274" r:id="rId17"/>
    <p:sldId id="283" r:id="rId18"/>
    <p:sldId id="267" r:id="rId19"/>
    <p:sldId id="268" r:id="rId20"/>
    <p:sldId id="269" r:id="rId21"/>
    <p:sldId id="275" r:id="rId22"/>
    <p:sldId id="276" r:id="rId23"/>
    <p:sldId id="277" r:id="rId24"/>
    <p:sldId id="278" r:id="rId25"/>
    <p:sldId id="279" r:id="rId26"/>
    <p:sldId id="280" r:id="rId27"/>
    <p:sldId id="259" r:id="rId28"/>
    <p:sldId id="260"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659" autoAdjust="0"/>
    <p:restoredTop sz="86676"/>
  </p:normalViewPr>
  <p:slideViewPr>
    <p:cSldViewPr snapToGrid="0">
      <p:cViewPr varScale="1">
        <p:scale>
          <a:sx n="109" d="100"/>
          <a:sy n="109" d="100"/>
        </p:scale>
        <p:origin x="79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tiff>
</file>

<file path=ppt/media/image10.tiff>
</file>

<file path=ppt/media/image11.tiff>
</file>

<file path=ppt/media/image12.tiff>
</file>

<file path=ppt/media/image13.jpg>
</file>

<file path=ppt/media/image2.tiff>
</file>

<file path=ppt/media/image3.tiff>
</file>

<file path=ppt/media/image4.tiff>
</file>

<file path=ppt/media/image5.tiff>
</file>

<file path=ppt/media/image6.jpeg>
</file>

<file path=ppt/media/image7.png>
</file>

<file path=ppt/media/image8.jpe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0ABE64-544E-DF41-B7D2-C7F4146B6CFF}" type="datetimeFigureOut">
              <a:rPr lang="en-US" smtClean="0"/>
              <a:t>8/27/18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0964B8-23BA-0E4B-8186-45781CBD0EE5}" type="slidenum">
              <a:rPr lang="en-US" smtClean="0"/>
              <a:t>‹#›</a:t>
            </a:fld>
            <a:endParaRPr lang="en-US"/>
          </a:p>
        </p:txBody>
      </p:sp>
    </p:spTree>
    <p:extLst>
      <p:ext uri="{BB962C8B-B14F-4D97-AF65-F5344CB8AC3E}">
        <p14:creationId xmlns:p14="http://schemas.microsoft.com/office/powerpoint/2010/main" val="32078343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Image</a:t>
            </a:r>
            <a:r>
              <a:rPr lang="en-AU" baseline="0" dirty="0"/>
              <a:t> shows Trevor </a:t>
            </a:r>
            <a:r>
              <a:rPr lang="en-AU" baseline="0" dirty="0" err="1"/>
              <a:t>Pearcey</a:t>
            </a:r>
            <a:r>
              <a:rPr lang="en-AU" baseline="0" dirty="0"/>
              <a:t> examining CSIRAC in 1952.  The </a:t>
            </a:r>
            <a:r>
              <a:rPr lang="en-AU" baseline="0" dirty="0" err="1"/>
              <a:t>Pearcey</a:t>
            </a:r>
            <a:r>
              <a:rPr lang="en-AU" baseline="0" dirty="0"/>
              <a:t> Centre at Caulfield Campus was named after Trevor </a:t>
            </a:r>
            <a:r>
              <a:rPr lang="en-AU" baseline="0" dirty="0" err="1"/>
              <a:t>Pearcey</a:t>
            </a:r>
            <a:r>
              <a:rPr lang="en-AU" baseline="0" dirty="0"/>
              <a:t>, and CSIRAC is on display at the Melbourne Museum.</a:t>
            </a:r>
            <a:endParaRPr lang="en-AU" dirty="0"/>
          </a:p>
        </p:txBody>
      </p:sp>
      <p:sp>
        <p:nvSpPr>
          <p:cNvPr id="4" name="Slide Number Placeholder 3"/>
          <p:cNvSpPr>
            <a:spLocks noGrp="1"/>
          </p:cNvSpPr>
          <p:nvPr>
            <p:ph type="sldNum" sz="quarter" idx="10"/>
          </p:nvPr>
        </p:nvSpPr>
        <p:spPr/>
        <p:txBody>
          <a:bodyPr/>
          <a:lstStyle/>
          <a:p>
            <a:fld id="{CD8276F7-9DDA-4003-BBD9-28EA70B93A6E}" type="slidenum">
              <a:rPr lang="en-AU" smtClean="0"/>
              <a:t>3</a:t>
            </a:fld>
            <a:endParaRPr lang="en-AU"/>
          </a:p>
        </p:txBody>
      </p:sp>
    </p:spTree>
    <p:extLst>
      <p:ext uri="{BB962C8B-B14F-4D97-AF65-F5344CB8AC3E}">
        <p14:creationId xmlns:p14="http://schemas.microsoft.com/office/powerpoint/2010/main" val="24580927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E4BC0F9-E6A8-487F-BE30-29E1961395EC}" type="slidenum">
              <a:rPr lang="en-AU" smtClean="0"/>
              <a:t>15</a:t>
            </a:fld>
            <a:endParaRPr lang="en-AU"/>
          </a:p>
        </p:txBody>
      </p:sp>
    </p:spTree>
    <p:extLst>
      <p:ext uri="{BB962C8B-B14F-4D97-AF65-F5344CB8AC3E}">
        <p14:creationId xmlns:p14="http://schemas.microsoft.com/office/powerpoint/2010/main" val="29788628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shows the result of incorrect velocity</a:t>
            </a:r>
            <a:r>
              <a:rPr lang="en-US" baseline="0" dirty="0"/>
              <a:t> at the </a:t>
            </a:r>
            <a:r>
              <a:rPr lang="en-US" baseline="0" dirty="0" err="1"/>
              <a:t>Gare</a:t>
            </a:r>
            <a:r>
              <a:rPr lang="en-US" baseline="0" dirty="0"/>
              <a:t> Montparnasse in Paris, 1895.  The accident was caused by a faulty brake.</a:t>
            </a:r>
            <a:endParaRPr lang="en-US" dirty="0"/>
          </a:p>
        </p:txBody>
      </p:sp>
      <p:sp>
        <p:nvSpPr>
          <p:cNvPr id="4" name="Slide Number Placeholder 3"/>
          <p:cNvSpPr>
            <a:spLocks noGrp="1"/>
          </p:cNvSpPr>
          <p:nvPr>
            <p:ph type="sldNum" sz="quarter" idx="10"/>
          </p:nvPr>
        </p:nvSpPr>
        <p:spPr/>
        <p:txBody>
          <a:bodyPr/>
          <a:lstStyle/>
          <a:p>
            <a:fld id="{D943FFB1-9EA2-4589-81EB-28A20FBFC3B4}" type="slidenum">
              <a:rPr lang="en-AU" smtClean="0"/>
              <a:t>17</a:t>
            </a:fld>
            <a:endParaRPr lang="en-AU"/>
          </a:p>
        </p:txBody>
      </p:sp>
    </p:spTree>
    <p:extLst>
      <p:ext uri="{BB962C8B-B14F-4D97-AF65-F5344CB8AC3E}">
        <p14:creationId xmlns:p14="http://schemas.microsoft.com/office/powerpoint/2010/main" val="2013702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shows Australian athletics legend Cathy Freeman.  She’s about to run the 400 </a:t>
            </a:r>
            <a:r>
              <a:rPr lang="en-US" dirty="0" err="1"/>
              <a:t>metres</a:t>
            </a:r>
            <a:r>
              <a:rPr lang="en-US" baseline="0" dirty="0"/>
              <a:t> at the Sydney Olympics in 2000.</a:t>
            </a:r>
            <a:endParaRPr lang="en-US" dirty="0"/>
          </a:p>
        </p:txBody>
      </p:sp>
      <p:sp>
        <p:nvSpPr>
          <p:cNvPr id="4" name="Slide Number Placeholder 3"/>
          <p:cNvSpPr>
            <a:spLocks noGrp="1"/>
          </p:cNvSpPr>
          <p:nvPr>
            <p:ph type="sldNum" sz="quarter" idx="10"/>
          </p:nvPr>
        </p:nvSpPr>
        <p:spPr/>
        <p:txBody>
          <a:bodyPr/>
          <a:lstStyle/>
          <a:p>
            <a:fld id="{CD8276F7-9DDA-4003-BBD9-28EA70B93A6E}" type="slidenum">
              <a:rPr lang="en-AU" smtClean="0"/>
              <a:t>5</a:t>
            </a:fld>
            <a:endParaRPr lang="en-AU"/>
          </a:p>
        </p:txBody>
      </p:sp>
    </p:spTree>
    <p:extLst>
      <p:ext uri="{BB962C8B-B14F-4D97-AF65-F5344CB8AC3E}">
        <p14:creationId xmlns:p14="http://schemas.microsoft.com/office/powerpoint/2010/main" val="20024295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shows Annette</a:t>
            </a:r>
            <a:r>
              <a:rPr lang="en-US" baseline="0" dirty="0"/>
              <a:t> Edmondson winning gold in the 10k scratch race at the 2014 Commonwealth Games.</a:t>
            </a:r>
            <a:endParaRPr lang="en-US" dirty="0"/>
          </a:p>
        </p:txBody>
      </p:sp>
      <p:sp>
        <p:nvSpPr>
          <p:cNvPr id="4" name="Slide Number Placeholder 3"/>
          <p:cNvSpPr>
            <a:spLocks noGrp="1"/>
          </p:cNvSpPr>
          <p:nvPr>
            <p:ph type="sldNum" sz="quarter" idx="10"/>
          </p:nvPr>
        </p:nvSpPr>
        <p:spPr/>
        <p:txBody>
          <a:bodyPr/>
          <a:lstStyle/>
          <a:p>
            <a:fld id="{CD8276F7-9DDA-4003-BBD9-28EA70B93A6E}" type="slidenum">
              <a:rPr lang="en-AU" smtClean="0"/>
              <a:t>6</a:t>
            </a:fld>
            <a:endParaRPr lang="en-AU"/>
          </a:p>
        </p:txBody>
      </p:sp>
    </p:spTree>
    <p:extLst>
      <p:ext uri="{BB962C8B-B14F-4D97-AF65-F5344CB8AC3E}">
        <p14:creationId xmlns:p14="http://schemas.microsoft.com/office/powerpoint/2010/main" val="35411286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from Wikimedia Commons: “</a:t>
            </a:r>
            <a:r>
              <a:rPr lang="en-US" sz="1200" b="0" i="0" kern="1200" dirty="0">
                <a:solidFill>
                  <a:schemeClr val="tx1"/>
                </a:solidFill>
                <a:effectLst/>
                <a:latin typeface="+mn-lt"/>
                <a:ea typeface="+mn-ea"/>
                <a:cs typeface="+mn-cs"/>
              </a:rPr>
              <a:t>Australian track athlete Patricia </a:t>
            </a:r>
            <a:r>
              <a:rPr lang="en-US" sz="1200" b="0" i="0" kern="1200" dirty="0" err="1">
                <a:solidFill>
                  <a:schemeClr val="tx1"/>
                </a:solidFill>
                <a:effectLst/>
                <a:latin typeface="+mn-lt"/>
                <a:ea typeface="+mn-ea"/>
                <a:cs typeface="+mn-cs"/>
              </a:rPr>
              <a:t>Flavel</a:t>
            </a:r>
            <a:r>
              <a:rPr lang="en-US" sz="1200" b="0" i="0" kern="1200" dirty="0">
                <a:solidFill>
                  <a:schemeClr val="tx1"/>
                </a:solidFill>
                <a:effectLst/>
                <a:latin typeface="+mn-lt"/>
                <a:ea typeface="+mn-ea"/>
                <a:cs typeface="+mn-cs"/>
              </a:rPr>
              <a:t> looks on as other athletes collapse with exhaustion at the finish line, post race 2000 Sydney Paralympic Games”</a:t>
            </a:r>
            <a:endParaRPr lang="en-US" dirty="0"/>
          </a:p>
        </p:txBody>
      </p:sp>
      <p:sp>
        <p:nvSpPr>
          <p:cNvPr id="4" name="Slide Number Placeholder 3"/>
          <p:cNvSpPr>
            <a:spLocks noGrp="1"/>
          </p:cNvSpPr>
          <p:nvPr>
            <p:ph type="sldNum" sz="quarter" idx="10"/>
          </p:nvPr>
        </p:nvSpPr>
        <p:spPr/>
        <p:txBody>
          <a:bodyPr/>
          <a:lstStyle/>
          <a:p>
            <a:fld id="{D943FFB1-9EA2-4589-81EB-28A20FBFC3B4}" type="slidenum">
              <a:rPr lang="en-AU" smtClean="0"/>
              <a:t>7</a:t>
            </a:fld>
            <a:endParaRPr lang="en-AU"/>
          </a:p>
        </p:txBody>
      </p:sp>
    </p:spTree>
    <p:extLst>
      <p:ext uri="{BB962C8B-B14F-4D97-AF65-F5344CB8AC3E}">
        <p14:creationId xmlns:p14="http://schemas.microsoft.com/office/powerpoint/2010/main" val="21672973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Participants,</a:t>
            </a:r>
            <a:r>
              <a:rPr lang="en-AU" baseline="0" dirty="0"/>
              <a:t> timing, agenda.  It is considered good practice to ban the use of PowerPoint (hurrah!)</a:t>
            </a:r>
          </a:p>
          <a:p>
            <a:endParaRPr lang="en-AU" baseline="0" dirty="0"/>
          </a:p>
          <a:p>
            <a:r>
              <a:rPr lang="en-AU" b="1" baseline="0" dirty="0"/>
              <a:t>Informal</a:t>
            </a:r>
            <a:r>
              <a:rPr lang="en-AU" baseline="0" dirty="0"/>
              <a:t>; not a good idea to use it as a formal acceptance occasion.  PO might want to use as a starting point for thinking about further refinements to the requirements though.</a:t>
            </a:r>
          </a:p>
          <a:p>
            <a:endParaRPr lang="en-AU" baseline="0" dirty="0"/>
          </a:p>
          <a:p>
            <a:r>
              <a:rPr lang="en-AU" baseline="0" dirty="0"/>
              <a:t>Highly interested stakeholders might want to attend and there’s no reason not to let them, especially if this means the PO might be able to get some broad client perspectives on the evolving functionality.</a:t>
            </a:r>
            <a:endParaRPr lang="en-AU" dirty="0"/>
          </a:p>
        </p:txBody>
      </p:sp>
      <p:sp>
        <p:nvSpPr>
          <p:cNvPr id="4" name="Slide Number Placeholder 3"/>
          <p:cNvSpPr>
            <a:spLocks noGrp="1"/>
          </p:cNvSpPr>
          <p:nvPr>
            <p:ph type="sldNum" sz="quarter" idx="10"/>
          </p:nvPr>
        </p:nvSpPr>
        <p:spPr/>
        <p:txBody>
          <a:bodyPr/>
          <a:lstStyle/>
          <a:p>
            <a:fld id="{D943FFB1-9EA2-4589-81EB-28A20FBFC3B4}" type="slidenum">
              <a:rPr lang="en-AU" smtClean="0"/>
              <a:t>8</a:t>
            </a:fld>
            <a:endParaRPr lang="en-AU"/>
          </a:p>
        </p:txBody>
      </p:sp>
    </p:spTree>
    <p:extLst>
      <p:ext uri="{BB962C8B-B14F-4D97-AF65-F5344CB8AC3E}">
        <p14:creationId xmlns:p14="http://schemas.microsoft.com/office/powerpoint/2010/main" val="26660335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D943FFB1-9EA2-4589-81EB-28A20FBFC3B4}" type="slidenum">
              <a:rPr lang="en-AU" smtClean="0"/>
              <a:t>9</a:t>
            </a:fld>
            <a:endParaRPr lang="en-AU"/>
          </a:p>
        </p:txBody>
      </p:sp>
    </p:spTree>
    <p:extLst>
      <p:ext uri="{BB962C8B-B14F-4D97-AF65-F5344CB8AC3E}">
        <p14:creationId xmlns:p14="http://schemas.microsoft.com/office/powerpoint/2010/main" val="2079111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See lists at http://www.scrumcrazy.com/Worst+Practice+-+The+Sprint+Review+as+a+Signoff+Meeting; https://www.mountaingoatsoftware.com/blog/only-show-finished-work-during-a-sprint-review-maybe; http://www.agileadvice.com/2011/12/05/referenceinformation/24-common-scrum-pitfalls-summarized/</a:t>
            </a:r>
          </a:p>
          <a:p>
            <a:endParaRPr lang="en-AU" dirty="0"/>
          </a:p>
        </p:txBody>
      </p:sp>
      <p:sp>
        <p:nvSpPr>
          <p:cNvPr id="4" name="Slide Number Placeholder 3"/>
          <p:cNvSpPr>
            <a:spLocks noGrp="1"/>
          </p:cNvSpPr>
          <p:nvPr>
            <p:ph type="sldNum" sz="quarter" idx="10"/>
          </p:nvPr>
        </p:nvSpPr>
        <p:spPr/>
        <p:txBody>
          <a:bodyPr/>
          <a:lstStyle/>
          <a:p>
            <a:fld id="{D943FFB1-9EA2-4589-81EB-28A20FBFC3B4}" type="slidenum">
              <a:rPr lang="en-AU" smtClean="0"/>
              <a:t>10</a:t>
            </a:fld>
            <a:endParaRPr lang="en-AU"/>
          </a:p>
        </p:txBody>
      </p:sp>
    </p:spTree>
    <p:extLst>
      <p:ext uri="{BB962C8B-B14F-4D97-AF65-F5344CB8AC3E}">
        <p14:creationId xmlns:p14="http://schemas.microsoft.com/office/powerpoint/2010/main" val="18781233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Bill Gates getting embarrassed by Windows 98: https://</a:t>
            </a:r>
            <a:r>
              <a:rPr lang="en-US" dirty="0" err="1"/>
              <a:t>www.youtube.com</a:t>
            </a:r>
            <a:r>
              <a:rPr lang="en-US" dirty="0"/>
              <a:t>/</a:t>
            </a:r>
            <a:r>
              <a:rPr lang="en-US" dirty="0" err="1"/>
              <a:t>watch?v</a:t>
            </a:r>
            <a:r>
              <a:rPr lang="en-US" dirty="0"/>
              <a:t>=</a:t>
            </a:r>
            <a:r>
              <a:rPr lang="en-US" dirty="0" err="1"/>
              <a:t>UjZQGRATlwA</a:t>
            </a:r>
            <a:endParaRPr lang="en-US" dirty="0"/>
          </a:p>
          <a:p>
            <a:endParaRPr lang="en-US" dirty="0"/>
          </a:p>
          <a:p>
            <a:r>
              <a:rPr lang="en-US" dirty="0"/>
              <a:t>And just for the sake of fairness, here’s Steve Jobs getting embarrassed by the iPhone 4: https://</a:t>
            </a:r>
            <a:r>
              <a:rPr lang="en-US" dirty="0" err="1"/>
              <a:t>www.youtube.com</a:t>
            </a:r>
            <a:r>
              <a:rPr lang="en-US" dirty="0"/>
              <a:t>/</a:t>
            </a:r>
            <a:r>
              <a:rPr lang="en-US" dirty="0" err="1"/>
              <a:t>watch?v</a:t>
            </a:r>
            <a:r>
              <a:rPr lang="en-US" dirty="0"/>
              <a:t>=yoqh27E6OuU</a:t>
            </a:r>
          </a:p>
          <a:p>
            <a:endParaRPr lang="en-US" dirty="0"/>
          </a:p>
        </p:txBody>
      </p:sp>
      <p:sp>
        <p:nvSpPr>
          <p:cNvPr id="4" name="Slide Number Placeholder 3"/>
          <p:cNvSpPr>
            <a:spLocks noGrp="1"/>
          </p:cNvSpPr>
          <p:nvPr>
            <p:ph type="sldNum" sz="quarter" idx="5"/>
          </p:nvPr>
        </p:nvSpPr>
        <p:spPr/>
        <p:txBody>
          <a:bodyPr/>
          <a:lstStyle/>
          <a:p>
            <a:fld id="{720964B8-23BA-0E4B-8186-45781CBD0EE5}" type="slidenum">
              <a:rPr lang="en-US" smtClean="0"/>
              <a:t>11</a:t>
            </a:fld>
            <a:endParaRPr lang="en-US"/>
          </a:p>
        </p:txBody>
      </p:sp>
    </p:spTree>
    <p:extLst>
      <p:ext uri="{BB962C8B-B14F-4D97-AF65-F5344CB8AC3E}">
        <p14:creationId xmlns:p14="http://schemas.microsoft.com/office/powerpoint/2010/main" val="30929702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err="1"/>
              <a:t>Retros</a:t>
            </a:r>
            <a:r>
              <a:rPr lang="en-AU" dirty="0"/>
              <a:t> are common in industry, even in</a:t>
            </a:r>
            <a:r>
              <a:rPr lang="en-AU" baseline="0" dirty="0"/>
              <a:t> companies that haven’t adopted other Scrum practices.</a:t>
            </a:r>
            <a:endParaRPr lang="en-AU" dirty="0"/>
          </a:p>
        </p:txBody>
      </p:sp>
      <p:sp>
        <p:nvSpPr>
          <p:cNvPr id="4" name="Slide Number Placeholder 3"/>
          <p:cNvSpPr>
            <a:spLocks noGrp="1"/>
          </p:cNvSpPr>
          <p:nvPr>
            <p:ph type="sldNum" sz="quarter" idx="10"/>
          </p:nvPr>
        </p:nvSpPr>
        <p:spPr/>
        <p:txBody>
          <a:bodyPr/>
          <a:lstStyle/>
          <a:p>
            <a:fld id="{D943FFB1-9EA2-4589-81EB-28A20FBFC3B4}" type="slidenum">
              <a:rPr lang="en-AU" smtClean="0"/>
              <a:t>13</a:t>
            </a:fld>
            <a:endParaRPr lang="en-AU"/>
          </a:p>
        </p:txBody>
      </p:sp>
    </p:spTree>
    <p:extLst>
      <p:ext uri="{BB962C8B-B14F-4D97-AF65-F5344CB8AC3E}">
        <p14:creationId xmlns:p14="http://schemas.microsoft.com/office/powerpoint/2010/main" val="30940114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p:cNvSpPr>
            <a:spLocks noGrp="1"/>
          </p:cNvSpPr>
          <p:nvPr>
            <p:ph type="dt" sz="half" idx="10"/>
          </p:nvPr>
        </p:nvSpPr>
        <p:spPr/>
        <p:txBody>
          <a:bodyPr/>
          <a:lstStyle/>
          <a:p>
            <a:fld id="{231E49D3-A7D6-4DEF-BA2C-509C642797A0}" type="datetimeFigureOut">
              <a:rPr lang="en-AU" smtClean="0"/>
              <a:t>27/8/18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16352179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231E49D3-A7D6-4DEF-BA2C-509C642797A0}" type="datetimeFigureOut">
              <a:rPr lang="en-AU" smtClean="0"/>
              <a:t>27/8/18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2886924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231E49D3-A7D6-4DEF-BA2C-509C642797A0}" type="datetimeFigureOut">
              <a:rPr lang="en-AU" smtClean="0"/>
              <a:t>27/8/18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21866438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idx="1"/>
          </p:nvPr>
        </p:nvSpPr>
        <p:spPr/>
        <p:txBody>
          <a:bodyPr/>
          <a:lstStyle>
            <a:lvl1pPr>
              <a:buClr>
                <a:schemeClr val="tx1"/>
              </a:buClr>
              <a:defRPr/>
            </a:lvl1pPr>
            <a:lvl2pPr marL="685800" indent="-228600">
              <a:buClr>
                <a:schemeClr val="tx1"/>
              </a:buClr>
              <a:buFont typeface="Calibri" panose="020F0502020204030204" pitchFamily="34" charset="0"/>
              <a:buChar char="–"/>
              <a:defRPr/>
            </a:lvl2pPr>
            <a:lvl3pPr marL="1143000" indent="-228600">
              <a:buClr>
                <a:schemeClr val="tx1"/>
              </a:buClr>
              <a:buFont typeface="Wingdings" panose="05000000000000000000" pitchFamily="2" charset="2"/>
              <a:buChar char="§"/>
              <a:defRPr/>
            </a:lvl3pPr>
            <a:lvl4pPr>
              <a:buClr>
                <a:schemeClr val="tx1"/>
              </a:buClr>
              <a:defRPr/>
            </a:lvl4pPr>
            <a:lvl5pPr>
              <a:buClr>
                <a:schemeClr val="tx1"/>
              </a:buCl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Date Placeholder 3"/>
          <p:cNvSpPr>
            <a:spLocks noGrp="1"/>
          </p:cNvSpPr>
          <p:nvPr>
            <p:ph type="dt" sz="half" idx="10"/>
          </p:nvPr>
        </p:nvSpPr>
        <p:spPr/>
        <p:txBody>
          <a:bodyPr/>
          <a:lstStyle/>
          <a:p>
            <a:fld id="{231E49D3-A7D6-4DEF-BA2C-509C642797A0}" type="datetimeFigureOut">
              <a:rPr lang="en-AU" smtClean="0"/>
              <a:t>27/8/18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12196713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31E49D3-A7D6-4DEF-BA2C-509C642797A0}" type="datetimeFigureOut">
              <a:rPr lang="en-AU" smtClean="0"/>
              <a:t>27/8/18</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6595757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p:cNvSpPr>
            <a:spLocks noGrp="1"/>
          </p:cNvSpPr>
          <p:nvPr>
            <p:ph type="dt" sz="half" idx="10"/>
          </p:nvPr>
        </p:nvSpPr>
        <p:spPr/>
        <p:txBody>
          <a:bodyPr/>
          <a:lstStyle/>
          <a:p>
            <a:fld id="{231E49D3-A7D6-4DEF-BA2C-509C642797A0}" type="datetimeFigureOut">
              <a:rPr lang="en-AU" smtClean="0"/>
              <a:t>27/8/18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3674734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p:cNvSpPr>
            <a:spLocks noGrp="1"/>
          </p:cNvSpPr>
          <p:nvPr>
            <p:ph type="dt" sz="half" idx="10"/>
          </p:nvPr>
        </p:nvSpPr>
        <p:spPr/>
        <p:txBody>
          <a:bodyPr/>
          <a:lstStyle/>
          <a:p>
            <a:fld id="{231E49D3-A7D6-4DEF-BA2C-509C642797A0}" type="datetimeFigureOut">
              <a:rPr lang="en-AU" smtClean="0"/>
              <a:t>27/8/18</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35235626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Date Placeholder 2"/>
          <p:cNvSpPr>
            <a:spLocks noGrp="1"/>
          </p:cNvSpPr>
          <p:nvPr>
            <p:ph type="dt" sz="half" idx="10"/>
          </p:nvPr>
        </p:nvSpPr>
        <p:spPr/>
        <p:txBody>
          <a:bodyPr/>
          <a:lstStyle/>
          <a:p>
            <a:fld id="{231E49D3-A7D6-4DEF-BA2C-509C642797A0}" type="datetimeFigureOut">
              <a:rPr lang="en-AU" smtClean="0"/>
              <a:t>27/8/18</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4064512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31E49D3-A7D6-4DEF-BA2C-509C642797A0}" type="datetimeFigureOut">
              <a:rPr lang="en-AU" smtClean="0"/>
              <a:t>27/8/18</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3712152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31E49D3-A7D6-4DEF-BA2C-509C642797A0}" type="datetimeFigureOut">
              <a:rPr lang="en-AU" smtClean="0"/>
              <a:t>27/8/18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35383764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31E49D3-A7D6-4DEF-BA2C-509C642797A0}" type="datetimeFigureOut">
              <a:rPr lang="en-AU" smtClean="0"/>
              <a:t>27/8/18</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34558735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1E49D3-A7D6-4DEF-BA2C-509C642797A0}" type="datetimeFigureOut">
              <a:rPr lang="en-AU" smtClean="0"/>
              <a:t>27/8/18</a:t>
            </a:fld>
            <a:endParaRPr lang="en-A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60E0BD-D29F-4461-8B1D-2BD406ABB02D}" type="slidenum">
              <a:rPr lang="en-AU" smtClean="0"/>
              <a:t>‹#›</a:t>
            </a:fld>
            <a:endParaRPr lang="en-AU"/>
          </a:p>
        </p:txBody>
      </p:sp>
    </p:spTree>
    <p:extLst>
      <p:ext uri="{BB962C8B-B14F-4D97-AF65-F5344CB8AC3E}">
        <p14:creationId xmlns:p14="http://schemas.microsoft.com/office/powerpoint/2010/main" val="822573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86417" y="1122363"/>
            <a:ext cx="9795848" cy="2387600"/>
          </a:xfrm>
        </p:spPr>
        <p:txBody>
          <a:bodyPr>
            <a:normAutofit/>
          </a:bodyPr>
          <a:lstStyle/>
          <a:p>
            <a:r>
              <a:rPr lang="en-AU" sz="4400" dirty="0"/>
              <a:t>L6 – Reviews and retrospectives</a:t>
            </a:r>
          </a:p>
        </p:txBody>
      </p:sp>
      <p:sp>
        <p:nvSpPr>
          <p:cNvPr id="3" name="Subtitle 2"/>
          <p:cNvSpPr>
            <a:spLocks noGrp="1"/>
          </p:cNvSpPr>
          <p:nvPr>
            <p:ph type="subTitle" idx="1"/>
          </p:nvPr>
        </p:nvSpPr>
        <p:spPr>
          <a:xfrm>
            <a:off x="1524000" y="3602038"/>
            <a:ext cx="9144000" cy="875369"/>
          </a:xfrm>
        </p:spPr>
        <p:txBody>
          <a:bodyPr>
            <a:normAutofit lnSpcReduction="10000"/>
          </a:bodyPr>
          <a:lstStyle/>
          <a:p>
            <a:r>
              <a:rPr lang="en-AU" dirty="0">
                <a:solidFill>
                  <a:schemeClr val="bg2">
                    <a:lumMod val="50000"/>
                  </a:schemeClr>
                </a:solidFill>
              </a:rPr>
              <a:t>FIT2101: Software Engineering Process and Management</a:t>
            </a:r>
          </a:p>
          <a:p>
            <a:r>
              <a:rPr lang="en-AU" dirty="0">
                <a:solidFill>
                  <a:schemeClr val="bg2">
                    <a:lumMod val="50000"/>
                  </a:schemeClr>
                </a:solidFill>
              </a:rPr>
              <a:t>S2 2018</a:t>
            </a:r>
          </a:p>
        </p:txBody>
      </p:sp>
    </p:spTree>
    <p:extLst>
      <p:ext uri="{BB962C8B-B14F-4D97-AF65-F5344CB8AC3E}">
        <p14:creationId xmlns:p14="http://schemas.microsoft.com/office/powerpoint/2010/main" val="13964179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Sprint review “</a:t>
            </a:r>
            <a:r>
              <a:rPr lang="en-AU" dirty="0" err="1"/>
              <a:t>gotcha”s</a:t>
            </a:r>
            <a:r>
              <a:rPr lang="en-AU" dirty="0"/>
              <a:t> #1: red tape</a:t>
            </a:r>
          </a:p>
        </p:txBody>
      </p:sp>
      <p:sp>
        <p:nvSpPr>
          <p:cNvPr id="3" name="Content Placeholder 2"/>
          <p:cNvSpPr>
            <a:spLocks noGrp="1"/>
          </p:cNvSpPr>
          <p:nvPr>
            <p:ph idx="1"/>
          </p:nvPr>
        </p:nvSpPr>
        <p:spPr>
          <a:xfrm>
            <a:off x="3569053" y="1791758"/>
            <a:ext cx="7705725" cy="4351338"/>
          </a:xfrm>
        </p:spPr>
        <p:txBody>
          <a:bodyPr>
            <a:normAutofit fontScale="92500"/>
          </a:bodyPr>
          <a:lstStyle/>
          <a:p>
            <a:r>
              <a:rPr lang="en-AU" dirty="0"/>
              <a:t>Some teams treat the sprint review as an </a:t>
            </a:r>
            <a:r>
              <a:rPr lang="en-AU" dirty="0">
                <a:solidFill>
                  <a:srgbClr val="FF0000"/>
                </a:solidFill>
              </a:rPr>
              <a:t>acceptance meeting </a:t>
            </a:r>
            <a:r>
              <a:rPr lang="en-AU" dirty="0"/>
              <a:t>– a formal occasion where the client representative or PO signs off on the completion of a milestone – and this is </a:t>
            </a:r>
            <a:r>
              <a:rPr lang="en-AU" b="1" dirty="0"/>
              <a:t>not best practice</a:t>
            </a:r>
          </a:p>
          <a:p>
            <a:pPr lvl="1"/>
            <a:r>
              <a:rPr lang="en-AU" dirty="0"/>
              <a:t>the Product Owner should already know the state of the project</a:t>
            </a:r>
          </a:p>
          <a:p>
            <a:pPr lvl="1"/>
            <a:r>
              <a:rPr lang="en-AU" dirty="0"/>
              <a:t>formal meetings are long and tedious</a:t>
            </a:r>
          </a:p>
          <a:p>
            <a:pPr lvl="1"/>
            <a:r>
              <a:rPr lang="en-AU" dirty="0"/>
              <a:t>sprint review should happen every sprint; signoff is unlikely to be needed that frequently</a:t>
            </a:r>
          </a:p>
          <a:p>
            <a:pPr lvl="1"/>
            <a:r>
              <a:rPr lang="en-AU" dirty="0"/>
              <a:t>if you </a:t>
            </a:r>
            <a:r>
              <a:rPr lang="en-AU" i="1" dirty="0"/>
              <a:t>really</a:t>
            </a:r>
            <a:r>
              <a:rPr lang="en-AU" dirty="0"/>
              <a:t> need a signoff meeting, schedule a longer timebox with only PO, Scrum Master, and client representatives</a:t>
            </a:r>
          </a:p>
        </p:txBody>
      </p:sp>
      <p:sp>
        <p:nvSpPr>
          <p:cNvPr id="4" name="Rectangle 3"/>
          <p:cNvSpPr/>
          <p:nvPr/>
        </p:nvSpPr>
        <p:spPr>
          <a:xfrm>
            <a:off x="5977217" y="3244334"/>
            <a:ext cx="237566" cy="369332"/>
          </a:xfrm>
          <a:prstGeom prst="rect">
            <a:avLst/>
          </a:prstGeom>
        </p:spPr>
        <p:txBody>
          <a:bodyPr wrap="none">
            <a:spAutoFit/>
          </a:bodyPr>
          <a:lstStyle/>
          <a:p>
            <a:r>
              <a:rPr lang="en-AU" dirty="0"/>
              <a:t> </a:t>
            </a:r>
          </a:p>
        </p:txBody>
      </p:sp>
      <p:pic>
        <p:nvPicPr>
          <p:cNvPr id="6" name="Picture 5">
            <a:extLst>
              <a:ext uri="{FF2B5EF4-FFF2-40B4-BE49-F238E27FC236}">
                <a16:creationId xmlns:a16="http://schemas.microsoft.com/office/drawing/2014/main" id="{4AA518E3-E78F-B546-92BA-ACB43784ED3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428977" y="2664176"/>
            <a:ext cx="2957689" cy="2358849"/>
          </a:xfrm>
          <a:prstGeom prst="rect">
            <a:avLst/>
          </a:prstGeom>
        </p:spPr>
      </p:pic>
    </p:spTree>
    <p:extLst>
      <p:ext uri="{BB962C8B-B14F-4D97-AF65-F5344CB8AC3E}">
        <p14:creationId xmlns:p14="http://schemas.microsoft.com/office/powerpoint/2010/main" val="12240230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77E99-7520-4647-A96D-9F65C933BE1E}"/>
              </a:ext>
            </a:extLst>
          </p:cNvPr>
          <p:cNvSpPr>
            <a:spLocks noGrp="1"/>
          </p:cNvSpPr>
          <p:nvPr>
            <p:ph type="title"/>
          </p:nvPr>
        </p:nvSpPr>
        <p:spPr/>
        <p:txBody>
          <a:bodyPr/>
          <a:lstStyle/>
          <a:p>
            <a:r>
              <a:rPr lang="en-US" dirty="0"/>
              <a:t>Sprint review “</a:t>
            </a:r>
            <a:r>
              <a:rPr lang="en-US" dirty="0" err="1"/>
              <a:t>gotcha”s</a:t>
            </a:r>
            <a:r>
              <a:rPr lang="en-US" dirty="0"/>
              <a:t> #2: broken demo</a:t>
            </a:r>
          </a:p>
        </p:txBody>
      </p:sp>
      <p:sp>
        <p:nvSpPr>
          <p:cNvPr id="3" name="Content Placeholder 2">
            <a:extLst>
              <a:ext uri="{FF2B5EF4-FFF2-40B4-BE49-F238E27FC236}">
                <a16:creationId xmlns:a16="http://schemas.microsoft.com/office/drawing/2014/main" id="{A38BCDB1-A1E6-2247-8C71-A061BA6B38F4}"/>
              </a:ext>
            </a:extLst>
          </p:cNvPr>
          <p:cNvSpPr>
            <a:spLocks noGrp="1"/>
          </p:cNvSpPr>
          <p:nvPr>
            <p:ph idx="1"/>
          </p:nvPr>
        </p:nvSpPr>
        <p:spPr>
          <a:xfrm>
            <a:off x="838200" y="1825625"/>
            <a:ext cx="6151179" cy="4351338"/>
          </a:xfrm>
        </p:spPr>
        <p:txBody>
          <a:bodyPr/>
          <a:lstStyle/>
          <a:p>
            <a:r>
              <a:rPr lang="en-AU" dirty="0"/>
              <a:t>Ideally, show a version of the product that has only had Done stories integrated into it</a:t>
            </a:r>
          </a:p>
          <a:p>
            <a:pPr lvl="1"/>
            <a:r>
              <a:rPr lang="en-AU" dirty="0"/>
              <a:t>if client stakeholders see UI elements present, they might assume that back-end functionality is also complete</a:t>
            </a:r>
          </a:p>
          <a:p>
            <a:pPr lvl="1"/>
            <a:r>
              <a:rPr lang="en-AU" dirty="0"/>
              <a:t>this can raise unreasonable expectations for future pace of development</a:t>
            </a:r>
          </a:p>
          <a:p>
            <a:pPr lvl="1"/>
            <a:r>
              <a:rPr lang="en-AU" dirty="0"/>
              <a:t>if somebody tries to demo partially-Done code, it might crash or otherwise embarrass the team</a:t>
            </a:r>
          </a:p>
          <a:p>
            <a:endParaRPr lang="en-US" dirty="0"/>
          </a:p>
        </p:txBody>
      </p:sp>
      <p:pic>
        <p:nvPicPr>
          <p:cNvPr id="5" name="Picture 4">
            <a:extLst>
              <a:ext uri="{FF2B5EF4-FFF2-40B4-BE49-F238E27FC236}">
                <a16:creationId xmlns:a16="http://schemas.microsoft.com/office/drawing/2014/main" id="{6323781B-6BBA-094D-B238-D4480C224B6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454900" y="2057229"/>
            <a:ext cx="3898900" cy="2298700"/>
          </a:xfrm>
          <a:prstGeom prst="rect">
            <a:avLst/>
          </a:prstGeom>
        </p:spPr>
      </p:pic>
    </p:spTree>
    <p:extLst>
      <p:ext uri="{BB962C8B-B14F-4D97-AF65-F5344CB8AC3E}">
        <p14:creationId xmlns:p14="http://schemas.microsoft.com/office/powerpoint/2010/main" val="15238207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What if your stakeholders </a:t>
            </a:r>
            <a:r>
              <a:rPr lang="en-AU" dirty="0">
                <a:solidFill>
                  <a:srgbClr val="FF0000"/>
                </a:solidFill>
              </a:rPr>
              <a:t>hate</a:t>
            </a:r>
            <a:r>
              <a:rPr lang="en-AU" dirty="0"/>
              <a:t> your product?</a:t>
            </a:r>
          </a:p>
        </p:txBody>
      </p:sp>
      <p:sp>
        <p:nvSpPr>
          <p:cNvPr id="3" name="Content Placeholder 2"/>
          <p:cNvSpPr>
            <a:spLocks noGrp="1"/>
          </p:cNvSpPr>
          <p:nvPr>
            <p:ph idx="1"/>
          </p:nvPr>
        </p:nvSpPr>
        <p:spPr>
          <a:xfrm>
            <a:off x="838200" y="1825625"/>
            <a:ext cx="7436556" cy="4351338"/>
          </a:xfrm>
        </p:spPr>
        <p:txBody>
          <a:bodyPr>
            <a:normAutofit lnSpcReduction="10000"/>
          </a:bodyPr>
          <a:lstStyle/>
          <a:p>
            <a:pPr fontAlgn="base"/>
            <a:r>
              <a:rPr lang="en-US" dirty="0"/>
              <a:t>It’s true – your potential end-users might give you really negative feedback</a:t>
            </a:r>
          </a:p>
          <a:p>
            <a:pPr fontAlgn="base"/>
            <a:r>
              <a:rPr lang="en-US" dirty="0"/>
              <a:t>But this is a good thing, not a bad thing!</a:t>
            </a:r>
          </a:p>
          <a:p>
            <a:pPr lvl="1" fontAlgn="base"/>
            <a:r>
              <a:rPr lang="en-US" dirty="0"/>
              <a:t>Agile practices do not prevent you making mistakes in requirements analysis, implementation, etc.</a:t>
            </a:r>
          </a:p>
          <a:p>
            <a:pPr lvl="1" fontAlgn="base"/>
            <a:r>
              <a:rPr lang="en-US" dirty="0"/>
              <a:t>Agile practices mean you </a:t>
            </a:r>
            <a:r>
              <a:rPr lang="en-US" i="1" dirty="0"/>
              <a:t>find out about them sooner</a:t>
            </a:r>
            <a:endParaRPr lang="en-US" dirty="0"/>
          </a:p>
          <a:p>
            <a:pPr fontAlgn="base"/>
            <a:r>
              <a:rPr lang="en-US" dirty="0"/>
              <a:t>Once you know about the problem, you can start to fix it</a:t>
            </a:r>
          </a:p>
          <a:p>
            <a:pPr fontAlgn="base"/>
            <a:r>
              <a:rPr lang="en-US" dirty="0"/>
              <a:t>If the problem can’t be fixed, and the project is a write-off – it’s best to find that out before a lot of resources have been wasted on it</a:t>
            </a:r>
          </a:p>
          <a:p>
            <a:pPr marL="0" indent="0">
              <a:buNone/>
            </a:pPr>
            <a:endParaRPr lang="en-AU" dirty="0"/>
          </a:p>
        </p:txBody>
      </p:sp>
      <p:pic>
        <p:nvPicPr>
          <p:cNvPr id="5" name="Picture 4">
            <a:extLst>
              <a:ext uri="{FF2B5EF4-FFF2-40B4-BE49-F238E27FC236}">
                <a16:creationId xmlns:a16="http://schemas.microsoft.com/office/drawing/2014/main" id="{755BC966-1C88-CE46-9E07-7C90973D49E3}"/>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8455489" y="1825624"/>
            <a:ext cx="2898312" cy="2791531"/>
          </a:xfrm>
          <a:prstGeom prst="rect">
            <a:avLst/>
          </a:prstGeom>
        </p:spPr>
      </p:pic>
    </p:spTree>
    <p:extLst>
      <p:ext uri="{BB962C8B-B14F-4D97-AF65-F5344CB8AC3E}">
        <p14:creationId xmlns:p14="http://schemas.microsoft.com/office/powerpoint/2010/main" val="20847337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Retrospectives</a:t>
            </a:r>
          </a:p>
        </p:txBody>
      </p:sp>
      <p:sp>
        <p:nvSpPr>
          <p:cNvPr id="3" name="Content Placeholder 2"/>
          <p:cNvSpPr>
            <a:spLocks noGrp="1"/>
          </p:cNvSpPr>
          <p:nvPr>
            <p:ph idx="1"/>
          </p:nvPr>
        </p:nvSpPr>
        <p:spPr/>
        <p:txBody>
          <a:bodyPr>
            <a:normAutofit fontScale="92500"/>
          </a:bodyPr>
          <a:lstStyle/>
          <a:p>
            <a:r>
              <a:rPr lang="en-AU" dirty="0"/>
              <a:t>Often called </a:t>
            </a:r>
            <a:r>
              <a:rPr lang="en-AU" dirty="0" err="1">
                <a:solidFill>
                  <a:srgbClr val="FF0000"/>
                </a:solidFill>
              </a:rPr>
              <a:t>retros</a:t>
            </a:r>
            <a:endParaRPr lang="en-AU" dirty="0">
              <a:solidFill>
                <a:srgbClr val="FF0000"/>
              </a:solidFill>
            </a:endParaRPr>
          </a:p>
          <a:p>
            <a:r>
              <a:rPr lang="en-AU" dirty="0"/>
              <a:t>Typically, the last thing the team does during a sprint</a:t>
            </a:r>
          </a:p>
          <a:p>
            <a:r>
              <a:rPr lang="en-AU" dirty="0"/>
              <a:t>A meeting to consider the team’s </a:t>
            </a:r>
            <a:r>
              <a:rPr lang="en-AU" dirty="0">
                <a:solidFill>
                  <a:srgbClr val="FF0000"/>
                </a:solidFill>
              </a:rPr>
              <a:t>process</a:t>
            </a:r>
          </a:p>
          <a:p>
            <a:pPr lvl="1"/>
            <a:r>
              <a:rPr lang="en-AU" dirty="0"/>
              <a:t>not the product, that’s considered at the sprint review</a:t>
            </a:r>
          </a:p>
          <a:p>
            <a:r>
              <a:rPr lang="en-AU" dirty="0"/>
              <a:t>Think about your team’s usual practices and policies, and consider whether any are inefficient or awkward and need to be fixed</a:t>
            </a:r>
          </a:p>
          <a:p>
            <a:pPr lvl="1"/>
            <a:r>
              <a:rPr lang="en-AU" dirty="0"/>
              <a:t>for your FIT2101 team, the outcome of a retro might involve a change to your PMP</a:t>
            </a:r>
          </a:p>
          <a:p>
            <a:r>
              <a:rPr lang="en-US" dirty="0"/>
              <a:t>The most important thing about retrospectives is to </a:t>
            </a:r>
            <a:r>
              <a:rPr lang="en-US" dirty="0">
                <a:solidFill>
                  <a:srgbClr val="FF0000"/>
                </a:solidFill>
              </a:rPr>
              <a:t>make sure they happen</a:t>
            </a:r>
          </a:p>
          <a:p>
            <a:r>
              <a:rPr lang="en-US" dirty="0"/>
              <a:t>Format is not so important, but here is a suggestion</a:t>
            </a:r>
          </a:p>
          <a:p>
            <a:endParaRPr lang="en-AU" dirty="0"/>
          </a:p>
          <a:p>
            <a:endParaRPr lang="en-AU" dirty="0"/>
          </a:p>
        </p:txBody>
      </p:sp>
      <p:sp>
        <p:nvSpPr>
          <p:cNvPr id="4" name="Rectangle 3"/>
          <p:cNvSpPr/>
          <p:nvPr/>
        </p:nvSpPr>
        <p:spPr>
          <a:xfrm>
            <a:off x="5977217" y="3244334"/>
            <a:ext cx="237566" cy="369332"/>
          </a:xfrm>
          <a:prstGeom prst="rect">
            <a:avLst/>
          </a:prstGeom>
        </p:spPr>
        <p:txBody>
          <a:bodyPr wrap="none">
            <a:spAutoFit/>
          </a:bodyPr>
          <a:lstStyle/>
          <a:p>
            <a:r>
              <a:rPr lang="en-AU" dirty="0"/>
              <a:t> </a:t>
            </a:r>
          </a:p>
        </p:txBody>
      </p:sp>
      <p:sp>
        <p:nvSpPr>
          <p:cNvPr id="5" name="Rectangle 4"/>
          <p:cNvSpPr/>
          <p:nvPr/>
        </p:nvSpPr>
        <p:spPr>
          <a:xfrm>
            <a:off x="5977217" y="3244334"/>
            <a:ext cx="237566" cy="369332"/>
          </a:xfrm>
          <a:prstGeom prst="rect">
            <a:avLst/>
          </a:prstGeom>
        </p:spPr>
        <p:txBody>
          <a:bodyPr wrap="none">
            <a:spAutoFit/>
          </a:bodyPr>
          <a:lstStyle/>
          <a:p>
            <a:r>
              <a:rPr lang="en-AU" dirty="0"/>
              <a:t> </a:t>
            </a:r>
          </a:p>
        </p:txBody>
      </p:sp>
    </p:spTree>
    <p:extLst>
      <p:ext uri="{BB962C8B-B14F-4D97-AF65-F5344CB8AC3E}">
        <p14:creationId xmlns:p14="http://schemas.microsoft.com/office/powerpoint/2010/main" val="32924225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257040" y="1690688"/>
            <a:ext cx="7096760" cy="4351338"/>
          </a:xfrm>
        </p:spPr>
        <p:txBody>
          <a:bodyPr/>
          <a:lstStyle/>
          <a:p>
            <a:r>
              <a:rPr lang="en-US" dirty="0"/>
              <a:t>Before the meeting, spend 15 minutes noting down:</a:t>
            </a:r>
          </a:p>
          <a:p>
            <a:pPr lvl="1"/>
            <a:r>
              <a:rPr lang="en-US" dirty="0"/>
              <a:t>what worked for you this sprint</a:t>
            </a:r>
          </a:p>
          <a:p>
            <a:pPr lvl="1"/>
            <a:r>
              <a:rPr lang="en-US" dirty="0"/>
              <a:t>what didn't work for you this sprint</a:t>
            </a:r>
          </a:p>
          <a:p>
            <a:pPr lvl="1"/>
            <a:r>
              <a:rPr lang="en-US" dirty="0">
                <a:solidFill>
                  <a:srgbClr val="FF0000"/>
                </a:solidFill>
              </a:rPr>
              <a:t>concrete</a:t>
            </a:r>
            <a:r>
              <a:rPr lang="en-US" dirty="0"/>
              <a:t> suggestions for improvements (i.e. things people can do)</a:t>
            </a:r>
          </a:p>
          <a:p>
            <a:pPr lvl="1"/>
            <a:r>
              <a:rPr lang="en-US" dirty="0"/>
              <a:t>don’t just complain, say what people might be able to do to make things better </a:t>
            </a:r>
          </a:p>
        </p:txBody>
      </p:sp>
      <p:sp>
        <p:nvSpPr>
          <p:cNvPr id="3" name="Title 2"/>
          <p:cNvSpPr>
            <a:spLocks noGrp="1"/>
          </p:cNvSpPr>
          <p:nvPr>
            <p:ph type="title"/>
          </p:nvPr>
        </p:nvSpPr>
        <p:spPr/>
        <p:txBody>
          <a:bodyPr/>
          <a:lstStyle/>
          <a:p>
            <a:r>
              <a:rPr lang="en-US" dirty="0"/>
              <a:t>Step 1: Individual reflection</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362097" y="1690688"/>
            <a:ext cx="2709996" cy="4084320"/>
          </a:xfrm>
          <a:prstGeom prst="rect">
            <a:avLst/>
          </a:prstGeom>
        </p:spPr>
      </p:pic>
    </p:spTree>
    <p:extLst>
      <p:ext uri="{BB962C8B-B14F-4D97-AF65-F5344CB8AC3E}">
        <p14:creationId xmlns:p14="http://schemas.microsoft.com/office/powerpoint/2010/main" val="42042243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1825625"/>
            <a:ext cx="6375400" cy="4351338"/>
          </a:xfrm>
        </p:spPr>
        <p:txBody>
          <a:bodyPr>
            <a:normAutofit fontScale="92500" lnSpcReduction="10000"/>
          </a:bodyPr>
          <a:lstStyle/>
          <a:p>
            <a:r>
              <a:rPr lang="en-US" dirty="0"/>
              <a:t>Have a meeting w/Team, Scrum Master and possibly Product Owner</a:t>
            </a:r>
          </a:p>
          <a:p>
            <a:r>
              <a:rPr lang="en-US" dirty="0"/>
              <a:t>People go through their lists</a:t>
            </a:r>
          </a:p>
          <a:p>
            <a:r>
              <a:rPr lang="en-US" dirty="0"/>
              <a:t>Particular focus if expected vs. actual velocity differed significantly (this is important)</a:t>
            </a:r>
          </a:p>
          <a:p>
            <a:r>
              <a:rPr lang="en-US" dirty="0"/>
              <a:t>Look at unplanned items that popped up</a:t>
            </a:r>
          </a:p>
          <a:p>
            <a:r>
              <a:rPr lang="en-US" dirty="0"/>
              <a:t>Look at proposed improvements from last time</a:t>
            </a:r>
          </a:p>
          <a:p>
            <a:pPr lvl="1"/>
            <a:r>
              <a:rPr lang="en-US" dirty="0"/>
              <a:t>did they happen?  </a:t>
            </a:r>
          </a:p>
          <a:p>
            <a:pPr lvl="1"/>
            <a:r>
              <a:rPr lang="en-US" dirty="0"/>
              <a:t>did they work?</a:t>
            </a:r>
          </a:p>
        </p:txBody>
      </p:sp>
      <p:sp>
        <p:nvSpPr>
          <p:cNvPr id="3" name="Title 2"/>
          <p:cNvSpPr>
            <a:spLocks noGrp="1"/>
          </p:cNvSpPr>
          <p:nvPr>
            <p:ph type="title"/>
          </p:nvPr>
        </p:nvSpPr>
        <p:spPr/>
        <p:txBody>
          <a:bodyPr/>
          <a:lstStyle/>
          <a:p>
            <a:r>
              <a:rPr lang="en-US" dirty="0"/>
              <a:t>Step 2: Share information</a:t>
            </a:r>
          </a:p>
        </p:txBody>
      </p:sp>
      <p:pic>
        <p:nvPicPr>
          <p:cNvPr id="4" name="Picture 3"/>
          <p:cNvPicPr>
            <a:picLocks noChangeAspect="1"/>
          </p:cNvPicPr>
          <p:nvPr/>
        </p:nvPicPr>
        <p:blipFill>
          <a:blip r:embed="rId3"/>
          <a:stretch>
            <a:fillRect/>
          </a:stretch>
        </p:blipFill>
        <p:spPr>
          <a:xfrm>
            <a:off x="7694109" y="1690688"/>
            <a:ext cx="3659691" cy="3556000"/>
          </a:xfrm>
          <a:prstGeom prst="rect">
            <a:avLst/>
          </a:prstGeom>
        </p:spPr>
      </p:pic>
    </p:spTree>
    <p:extLst>
      <p:ext uri="{BB962C8B-B14F-4D97-AF65-F5344CB8AC3E}">
        <p14:creationId xmlns:p14="http://schemas.microsoft.com/office/powerpoint/2010/main" val="34860567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1825625"/>
            <a:ext cx="5613400" cy="4351338"/>
          </a:xfrm>
        </p:spPr>
        <p:txBody>
          <a:bodyPr>
            <a:normAutofit lnSpcReduction="10000"/>
          </a:bodyPr>
          <a:lstStyle/>
          <a:p>
            <a:r>
              <a:rPr lang="en-US" dirty="0"/>
              <a:t>Gradually, try to identify concrete improvements that can be made</a:t>
            </a:r>
          </a:p>
          <a:p>
            <a:r>
              <a:rPr lang="en-US" dirty="0"/>
              <a:t>Try to reach agreement on a </a:t>
            </a:r>
            <a:r>
              <a:rPr lang="en-US" dirty="0">
                <a:solidFill>
                  <a:srgbClr val="FF0000"/>
                </a:solidFill>
              </a:rPr>
              <a:t>limited</a:t>
            </a:r>
            <a:r>
              <a:rPr lang="en-US" dirty="0"/>
              <a:t> number of improvements</a:t>
            </a:r>
          </a:p>
          <a:p>
            <a:pPr lvl="1"/>
            <a:r>
              <a:rPr lang="en-US" dirty="0"/>
              <a:t>if you make too many changes, people will get confused</a:t>
            </a:r>
          </a:p>
          <a:p>
            <a:pPr lvl="1"/>
            <a:r>
              <a:rPr lang="en-US" dirty="0"/>
              <a:t>it’ll be hard to work out whether those changes worked or not </a:t>
            </a:r>
          </a:p>
          <a:p>
            <a:r>
              <a:rPr lang="en-US" dirty="0"/>
              <a:t>Not every problem needs an explicit plan of action</a:t>
            </a:r>
          </a:p>
          <a:p>
            <a:pPr lvl="1"/>
            <a:r>
              <a:rPr lang="en-US" dirty="0"/>
              <a:t>sometimes it’s enough to just be aware that a problem exists</a:t>
            </a:r>
          </a:p>
        </p:txBody>
      </p:sp>
      <p:sp>
        <p:nvSpPr>
          <p:cNvPr id="3" name="Title 2"/>
          <p:cNvSpPr>
            <a:spLocks noGrp="1"/>
          </p:cNvSpPr>
          <p:nvPr>
            <p:ph type="title"/>
          </p:nvPr>
        </p:nvSpPr>
        <p:spPr/>
        <p:txBody>
          <a:bodyPr>
            <a:normAutofit/>
          </a:bodyPr>
          <a:lstStyle/>
          <a:p>
            <a:r>
              <a:rPr lang="en-US" dirty="0"/>
              <a:t>Brainstorm improvements</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690360" y="1825625"/>
            <a:ext cx="4663440" cy="3108960"/>
          </a:xfrm>
          <a:prstGeom prst="rect">
            <a:avLst/>
          </a:prstGeom>
        </p:spPr>
      </p:pic>
    </p:spTree>
    <p:extLst>
      <p:ext uri="{BB962C8B-B14F-4D97-AF65-F5344CB8AC3E}">
        <p14:creationId xmlns:p14="http://schemas.microsoft.com/office/powerpoint/2010/main" val="15158974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i="1" dirty="0"/>
              <a:t>“We got the velocity wrong </a:t>
            </a:r>
            <a:r>
              <a:rPr lang="en-AU" dirty="0"/>
              <a:t>😢</a:t>
            </a:r>
            <a:r>
              <a:rPr lang="en-AU" i="1" dirty="0"/>
              <a:t>”</a:t>
            </a:r>
          </a:p>
        </p:txBody>
      </p:sp>
      <p:sp>
        <p:nvSpPr>
          <p:cNvPr id="3" name="Content Placeholder 2"/>
          <p:cNvSpPr>
            <a:spLocks noGrp="1"/>
          </p:cNvSpPr>
          <p:nvPr>
            <p:ph idx="1"/>
          </p:nvPr>
        </p:nvSpPr>
        <p:spPr>
          <a:xfrm>
            <a:off x="838200" y="1690689"/>
            <a:ext cx="6537960" cy="4486274"/>
          </a:xfrm>
        </p:spPr>
        <p:txBody>
          <a:bodyPr>
            <a:normAutofit/>
          </a:bodyPr>
          <a:lstStyle/>
          <a:p>
            <a:pPr marL="0" indent="0">
              <a:buNone/>
            </a:pPr>
            <a:r>
              <a:rPr lang="en-AU" dirty="0"/>
              <a:t>One common issue that you might end up talking about is grossly overestimating or underestimating your sprint velocity.</a:t>
            </a:r>
          </a:p>
          <a:p>
            <a:pPr marL="0" indent="0">
              <a:buNone/>
            </a:pPr>
            <a:endParaRPr lang="en-AU" dirty="0"/>
          </a:p>
          <a:p>
            <a:pPr marL="0" indent="0">
              <a:buNone/>
            </a:pPr>
            <a:r>
              <a:rPr lang="en-AU" dirty="0"/>
              <a:t>This is likely to be due to the well-known difficulty of estimating tasks accurately, which we’ve already discussed in lectures.</a:t>
            </a:r>
          </a:p>
        </p:txBody>
      </p:sp>
      <p:pic>
        <p:nvPicPr>
          <p:cNvPr id="4" name="Picture 3"/>
          <p:cNvPicPr>
            <a:picLocks noChangeAspect="1"/>
          </p:cNvPicPr>
          <p:nvPr/>
        </p:nvPicPr>
        <p:blipFill>
          <a:blip r:embed="rId3"/>
          <a:stretch>
            <a:fillRect/>
          </a:stretch>
        </p:blipFill>
        <p:spPr>
          <a:xfrm>
            <a:off x="7823200" y="1297464"/>
            <a:ext cx="3530600" cy="4236720"/>
          </a:xfrm>
          <a:prstGeom prst="rect">
            <a:avLst/>
          </a:prstGeom>
        </p:spPr>
      </p:pic>
    </p:spTree>
    <p:extLst>
      <p:ext uri="{BB962C8B-B14F-4D97-AF65-F5344CB8AC3E}">
        <p14:creationId xmlns:p14="http://schemas.microsoft.com/office/powerpoint/2010/main" val="11112997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Time/effort estimates subject to two types of error: </a:t>
            </a:r>
          </a:p>
          <a:p>
            <a:pPr lvl="1"/>
            <a:r>
              <a:rPr lang="en-US" dirty="0"/>
              <a:t>random </a:t>
            </a:r>
            <a:r>
              <a:rPr lang="en-US" dirty="0">
                <a:solidFill>
                  <a:srgbClr val="FF0000"/>
                </a:solidFill>
              </a:rPr>
              <a:t>noise</a:t>
            </a:r>
            <a:r>
              <a:rPr lang="en-US" dirty="0"/>
              <a:t> - essentially random variation due to any number of factors</a:t>
            </a:r>
          </a:p>
          <a:p>
            <a:pPr lvl="1"/>
            <a:r>
              <a:rPr lang="en-US" dirty="0"/>
              <a:t>systematic </a:t>
            </a:r>
            <a:r>
              <a:rPr lang="en-US" dirty="0">
                <a:solidFill>
                  <a:srgbClr val="FF0000"/>
                </a:solidFill>
              </a:rPr>
              <a:t>error</a:t>
            </a:r>
            <a:r>
              <a:rPr lang="en-US" dirty="0"/>
              <a:t> - when the team underestimates how long </a:t>
            </a:r>
            <a:r>
              <a:rPr lang="en-US" i="1" dirty="0"/>
              <a:t>everything </a:t>
            </a:r>
            <a:r>
              <a:rPr lang="en-US" dirty="0"/>
              <a:t>takes</a:t>
            </a:r>
          </a:p>
          <a:p>
            <a:pPr lvl="2"/>
            <a:r>
              <a:rPr lang="en-US" dirty="0"/>
              <a:t>or overestimates, but underestimation is a lot more common</a:t>
            </a:r>
          </a:p>
        </p:txBody>
      </p:sp>
      <p:sp>
        <p:nvSpPr>
          <p:cNvPr id="3" name="Title 2"/>
          <p:cNvSpPr>
            <a:spLocks noGrp="1"/>
          </p:cNvSpPr>
          <p:nvPr>
            <p:ph type="title"/>
          </p:nvPr>
        </p:nvSpPr>
        <p:spPr/>
        <p:txBody>
          <a:bodyPr/>
          <a:lstStyle/>
          <a:p>
            <a:r>
              <a:rPr lang="en-US" dirty="0"/>
              <a:t>Estimates</a:t>
            </a:r>
          </a:p>
        </p:txBody>
      </p:sp>
    </p:spTree>
    <p:extLst>
      <p:ext uri="{BB962C8B-B14F-4D97-AF65-F5344CB8AC3E}">
        <p14:creationId xmlns:p14="http://schemas.microsoft.com/office/powerpoint/2010/main" val="37830961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Some noise sources will go down over time</a:t>
            </a:r>
          </a:p>
          <a:p>
            <a:r>
              <a:rPr lang="en-US" dirty="0"/>
              <a:t>Doesn't matter if individual task estimates are subject to noise</a:t>
            </a:r>
          </a:p>
          <a:p>
            <a:r>
              <a:rPr lang="en-US" dirty="0"/>
              <a:t>Overall sprint/project estimates are based on addition of many individual task estimates</a:t>
            </a:r>
          </a:p>
          <a:p>
            <a:r>
              <a:rPr lang="en-US" dirty="0"/>
              <a:t>Noise tends to cancel out over time - law of large numbers at work.</a:t>
            </a:r>
          </a:p>
        </p:txBody>
      </p:sp>
      <p:sp>
        <p:nvSpPr>
          <p:cNvPr id="3" name="Title 2"/>
          <p:cNvSpPr>
            <a:spLocks noGrp="1"/>
          </p:cNvSpPr>
          <p:nvPr>
            <p:ph type="title"/>
          </p:nvPr>
        </p:nvSpPr>
        <p:spPr/>
        <p:txBody>
          <a:bodyPr/>
          <a:lstStyle/>
          <a:p>
            <a:r>
              <a:rPr lang="en-US" dirty="0"/>
              <a:t>Noise isn't a big deal</a:t>
            </a:r>
          </a:p>
        </p:txBody>
      </p:sp>
    </p:spTree>
    <p:extLst>
      <p:ext uri="{BB962C8B-B14F-4D97-AF65-F5344CB8AC3E}">
        <p14:creationId xmlns:p14="http://schemas.microsoft.com/office/powerpoint/2010/main" val="26847253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In this lecture…</a:t>
            </a:r>
          </a:p>
        </p:txBody>
      </p:sp>
      <p:sp>
        <p:nvSpPr>
          <p:cNvPr id="3" name="Content Placeholder 2"/>
          <p:cNvSpPr>
            <a:spLocks noGrp="1"/>
          </p:cNvSpPr>
          <p:nvPr>
            <p:ph idx="1"/>
          </p:nvPr>
        </p:nvSpPr>
        <p:spPr/>
        <p:txBody>
          <a:bodyPr/>
          <a:lstStyle/>
          <a:p>
            <a:r>
              <a:rPr lang="en-AU" dirty="0"/>
              <a:t>Sprint reviews</a:t>
            </a:r>
          </a:p>
          <a:p>
            <a:r>
              <a:rPr lang="en-AU" dirty="0"/>
              <a:t>Retrospectives</a:t>
            </a:r>
          </a:p>
        </p:txBody>
      </p:sp>
    </p:spTree>
    <p:extLst>
      <p:ext uri="{BB962C8B-B14F-4D97-AF65-F5344CB8AC3E}">
        <p14:creationId xmlns:p14="http://schemas.microsoft.com/office/powerpoint/2010/main" val="8426482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solidFill>
                  <a:srgbClr val="FF0000"/>
                </a:solidFill>
              </a:rPr>
              <a:t>Systematic error</a:t>
            </a:r>
            <a:r>
              <a:rPr lang="en-US" dirty="0"/>
              <a:t> does not cancel out</a:t>
            </a:r>
          </a:p>
          <a:p>
            <a:pPr lvl="1"/>
            <a:r>
              <a:rPr lang="en-US" dirty="0"/>
              <a:t>in fact it tends to reinforce itself</a:t>
            </a:r>
          </a:p>
          <a:p>
            <a:r>
              <a:rPr lang="en-US" dirty="0"/>
              <a:t>Contention: systematic errors tend to be consistent</a:t>
            </a:r>
          </a:p>
          <a:p>
            <a:pPr lvl="1"/>
            <a:r>
              <a:rPr lang="en-US" dirty="0"/>
              <a:t>in other words, relative estimates tend to be reliable enough.</a:t>
            </a:r>
          </a:p>
          <a:p>
            <a:r>
              <a:rPr lang="en-US" dirty="0"/>
              <a:t>We can adjust for systematic errors by </a:t>
            </a:r>
            <a:r>
              <a:rPr lang="en-US" dirty="0">
                <a:solidFill>
                  <a:srgbClr val="FF0000"/>
                </a:solidFill>
              </a:rPr>
              <a:t>adjusting expected velocity</a:t>
            </a:r>
          </a:p>
        </p:txBody>
      </p:sp>
      <p:sp>
        <p:nvSpPr>
          <p:cNvPr id="3" name="Title 2"/>
          <p:cNvSpPr>
            <a:spLocks noGrp="1"/>
          </p:cNvSpPr>
          <p:nvPr>
            <p:ph type="title"/>
          </p:nvPr>
        </p:nvSpPr>
        <p:spPr/>
        <p:txBody>
          <a:bodyPr/>
          <a:lstStyle/>
          <a:p>
            <a:r>
              <a:rPr lang="en-US" dirty="0"/>
              <a:t>Systematic error </a:t>
            </a:r>
            <a:r>
              <a:rPr lang="en-US" b="1" dirty="0"/>
              <a:t>is</a:t>
            </a:r>
            <a:r>
              <a:rPr lang="en-US" dirty="0"/>
              <a:t> a big deal!</a:t>
            </a:r>
          </a:p>
        </p:txBody>
      </p:sp>
    </p:spTree>
    <p:extLst>
      <p:ext uri="{BB962C8B-B14F-4D97-AF65-F5344CB8AC3E}">
        <p14:creationId xmlns:p14="http://schemas.microsoft.com/office/powerpoint/2010/main" val="27632868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Many problems have more than one potential solution, so make sure your team keeps an open mind</a:t>
            </a:r>
          </a:p>
          <a:p>
            <a:r>
              <a:rPr lang="en-US" dirty="0"/>
              <a:t>Example: suppose you identify the following problem:</a:t>
            </a:r>
            <a:br>
              <a:rPr lang="en-US" dirty="0"/>
            </a:br>
            <a:br>
              <a:rPr lang="en-US" dirty="0"/>
            </a:br>
            <a:r>
              <a:rPr lang="en-US" i="1" dirty="0">
                <a:solidFill>
                  <a:schemeClr val="accent1">
                    <a:lumMod val="50000"/>
                  </a:schemeClr>
                </a:solidFill>
              </a:rPr>
              <a:t>We wasted time in the first week of the sprint, implemented only a couple of stories, and consequently didn't meet our expected velocity</a:t>
            </a:r>
            <a:br>
              <a:rPr lang="en-US" i="1" dirty="0"/>
            </a:br>
            <a:endParaRPr lang="en-US" i="1" dirty="0"/>
          </a:p>
          <a:p>
            <a:r>
              <a:rPr lang="en-US" dirty="0"/>
              <a:t>Let’s consider some potential solutions!</a:t>
            </a:r>
          </a:p>
        </p:txBody>
      </p:sp>
      <p:sp>
        <p:nvSpPr>
          <p:cNvPr id="3" name="Title 2"/>
          <p:cNvSpPr>
            <a:spLocks noGrp="1"/>
          </p:cNvSpPr>
          <p:nvPr>
            <p:ph type="title"/>
          </p:nvPr>
        </p:nvSpPr>
        <p:spPr/>
        <p:txBody>
          <a:bodyPr/>
          <a:lstStyle/>
          <a:p>
            <a:r>
              <a:rPr lang="en-US" dirty="0"/>
              <a:t>Brainstorming solutions in the retro</a:t>
            </a:r>
          </a:p>
        </p:txBody>
      </p:sp>
    </p:spTree>
    <p:extLst>
      <p:ext uri="{BB962C8B-B14F-4D97-AF65-F5344CB8AC3E}">
        <p14:creationId xmlns:p14="http://schemas.microsoft.com/office/powerpoint/2010/main" val="5870339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One possibility: maybe it’s an isolated instance</a:t>
            </a:r>
          </a:p>
          <a:p>
            <a:r>
              <a:rPr lang="en-US" dirty="0"/>
              <a:t>Rationale: </a:t>
            </a:r>
            <a:r>
              <a:rPr lang="en-US" dirty="0">
                <a:solidFill>
                  <a:schemeClr val="accent1">
                    <a:lumMod val="50000"/>
                  </a:schemeClr>
                </a:solidFill>
              </a:rPr>
              <a:t>by identifying the problem, team will know not to waste time in first week of sprint</a:t>
            </a:r>
          </a:p>
          <a:p>
            <a:r>
              <a:rPr lang="en-US" dirty="0"/>
              <a:t>So you might not need to come up with a detailed plan to fix the problem</a:t>
            </a:r>
          </a:p>
          <a:p>
            <a:pPr lvl="1"/>
            <a:r>
              <a:rPr lang="en-US" dirty="0"/>
              <a:t>but you’ll still want to follow up in the next sprint retrospective </a:t>
            </a:r>
          </a:p>
          <a:p>
            <a:pPr lvl="1"/>
            <a:r>
              <a:rPr lang="en-US" dirty="0"/>
              <a:t>if the team has done it again, then it’s probably a problem that needs to be solved</a:t>
            </a:r>
          </a:p>
        </p:txBody>
      </p:sp>
      <p:sp>
        <p:nvSpPr>
          <p:cNvPr id="3" name="Title 2"/>
          <p:cNvSpPr>
            <a:spLocks noGrp="1"/>
          </p:cNvSpPr>
          <p:nvPr>
            <p:ph type="title"/>
          </p:nvPr>
        </p:nvSpPr>
        <p:spPr/>
        <p:txBody>
          <a:bodyPr/>
          <a:lstStyle/>
          <a:p>
            <a:r>
              <a:rPr lang="en-US" dirty="0"/>
              <a:t>Solution 1: do nothing</a:t>
            </a:r>
          </a:p>
        </p:txBody>
      </p:sp>
    </p:spTree>
    <p:extLst>
      <p:ext uri="{BB962C8B-B14F-4D97-AF65-F5344CB8AC3E}">
        <p14:creationId xmlns:p14="http://schemas.microsoft.com/office/powerpoint/2010/main" val="20674959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Another possibility: maybe “wasting time” is actually </a:t>
            </a:r>
            <a:r>
              <a:rPr lang="en-US" dirty="0">
                <a:solidFill>
                  <a:srgbClr val="FF0000"/>
                </a:solidFill>
              </a:rPr>
              <a:t>figuring out stuff</a:t>
            </a:r>
          </a:p>
          <a:p>
            <a:pPr lvl="1"/>
            <a:r>
              <a:rPr lang="en-US" dirty="0"/>
              <a:t>e.g. reading up, planning, analysis</a:t>
            </a:r>
          </a:p>
          <a:p>
            <a:r>
              <a:rPr lang="en-US" dirty="0"/>
              <a:t>The “do nothing” solution is to adjust velocity (and/or task estimation) accordingly</a:t>
            </a:r>
          </a:p>
          <a:p>
            <a:pPr lvl="1"/>
            <a:r>
              <a:rPr lang="en-US" dirty="0"/>
              <a:t>i.e. make sure that the reading and planning and analysis is budgeted for in your time estimates</a:t>
            </a:r>
          </a:p>
        </p:txBody>
      </p:sp>
      <p:sp>
        <p:nvSpPr>
          <p:cNvPr id="3" name="Title 2"/>
          <p:cNvSpPr>
            <a:spLocks noGrp="1"/>
          </p:cNvSpPr>
          <p:nvPr>
            <p:ph type="title"/>
          </p:nvPr>
        </p:nvSpPr>
        <p:spPr/>
        <p:txBody>
          <a:bodyPr/>
          <a:lstStyle/>
          <a:p>
            <a:r>
              <a:rPr lang="en-US" dirty="0"/>
              <a:t>Solution 2: still do nothing!</a:t>
            </a:r>
          </a:p>
        </p:txBody>
      </p:sp>
    </p:spTree>
    <p:extLst>
      <p:ext uri="{BB962C8B-B14F-4D97-AF65-F5344CB8AC3E}">
        <p14:creationId xmlns:p14="http://schemas.microsoft.com/office/powerpoint/2010/main" val="145836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Another possibility: maybe you’re spending a lot of time “figuring out stuff” because your </a:t>
            </a:r>
            <a:r>
              <a:rPr lang="en-US" dirty="0">
                <a:solidFill>
                  <a:schemeClr val="accent1">
                    <a:lumMod val="50000"/>
                  </a:schemeClr>
                </a:solidFill>
              </a:rPr>
              <a:t>planning isn’t sufficient</a:t>
            </a:r>
            <a:r>
              <a:rPr lang="en-US" dirty="0"/>
              <a:t>, or your </a:t>
            </a:r>
            <a:r>
              <a:rPr lang="en-US" dirty="0">
                <a:solidFill>
                  <a:schemeClr val="accent1">
                    <a:lumMod val="50000"/>
                  </a:schemeClr>
                </a:solidFill>
              </a:rPr>
              <a:t>tasks aren’t well-defined</a:t>
            </a:r>
          </a:p>
          <a:p>
            <a:pPr lvl="1"/>
            <a:r>
              <a:rPr lang="en-US" dirty="0"/>
              <a:t>one good way to fix this is to ensure that enough spike stories are scheduled to allow the team to understand their technologies well</a:t>
            </a:r>
          </a:p>
          <a:p>
            <a:pPr lvl="1"/>
            <a:r>
              <a:rPr lang="en-US" dirty="0"/>
              <a:t>might also need to extend sprint planning: maybe the Product Owner needs to provide more thorough explanations</a:t>
            </a:r>
          </a:p>
        </p:txBody>
      </p:sp>
      <p:sp>
        <p:nvSpPr>
          <p:cNvPr id="3" name="Title 2"/>
          <p:cNvSpPr>
            <a:spLocks noGrp="1"/>
          </p:cNvSpPr>
          <p:nvPr>
            <p:ph type="title"/>
          </p:nvPr>
        </p:nvSpPr>
        <p:spPr/>
        <p:txBody>
          <a:bodyPr/>
          <a:lstStyle/>
          <a:p>
            <a:r>
              <a:rPr lang="en-US" dirty="0"/>
              <a:t>Solution 3: do something…</a:t>
            </a:r>
          </a:p>
        </p:txBody>
      </p:sp>
    </p:spTree>
    <p:extLst>
      <p:ext uri="{BB962C8B-B14F-4D97-AF65-F5344CB8AC3E}">
        <p14:creationId xmlns:p14="http://schemas.microsoft.com/office/powerpoint/2010/main" val="2485569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If it's still not working, time for something radical…</a:t>
            </a:r>
          </a:p>
          <a:p>
            <a:r>
              <a:rPr lang="en-US" dirty="0"/>
              <a:t>Perhaps change sprint length</a:t>
            </a:r>
          </a:p>
          <a:p>
            <a:pPr lvl="1"/>
            <a:r>
              <a:rPr lang="en-US" dirty="0"/>
              <a:t>if the sprint only lasts a week, your deadlines will be one week closer</a:t>
            </a:r>
          </a:p>
          <a:p>
            <a:r>
              <a:rPr lang="en-US" dirty="0"/>
              <a:t>The higher sense of urgency might motivate your team</a:t>
            </a:r>
          </a:p>
        </p:txBody>
      </p:sp>
      <p:sp>
        <p:nvSpPr>
          <p:cNvPr id="3" name="Title 2"/>
          <p:cNvSpPr>
            <a:spLocks noGrp="1"/>
          </p:cNvSpPr>
          <p:nvPr>
            <p:ph type="title"/>
          </p:nvPr>
        </p:nvSpPr>
        <p:spPr/>
        <p:txBody>
          <a:bodyPr/>
          <a:lstStyle/>
          <a:p>
            <a:r>
              <a:rPr lang="en-US" dirty="0"/>
              <a:t>Solution 4: do something…</a:t>
            </a:r>
          </a:p>
        </p:txBody>
      </p:sp>
    </p:spTree>
    <p:extLst>
      <p:ext uri="{BB962C8B-B14F-4D97-AF65-F5344CB8AC3E}">
        <p14:creationId xmlns:p14="http://schemas.microsoft.com/office/powerpoint/2010/main" val="381931381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49422" y="1811337"/>
            <a:ext cx="6804378" cy="4351338"/>
          </a:xfrm>
        </p:spPr>
        <p:txBody>
          <a:bodyPr/>
          <a:lstStyle/>
          <a:p>
            <a:r>
              <a:rPr lang="en-US" dirty="0"/>
              <a:t>If you have multiple project teams, the same issues are likely to come up in them</a:t>
            </a:r>
          </a:p>
          <a:p>
            <a:r>
              <a:rPr lang="en-US" dirty="0"/>
              <a:t>So some way to </a:t>
            </a:r>
            <a:r>
              <a:rPr lang="en-US" dirty="0">
                <a:solidFill>
                  <a:srgbClr val="FF0000"/>
                </a:solidFill>
              </a:rPr>
              <a:t>share ideas </a:t>
            </a:r>
            <a:r>
              <a:rPr lang="en-US" dirty="0"/>
              <a:t>between scrum teams is good</a:t>
            </a:r>
          </a:p>
          <a:p>
            <a:r>
              <a:rPr lang="en-US" dirty="0"/>
              <a:t>For instance, have one person who attends all retrospectives</a:t>
            </a:r>
          </a:p>
          <a:p>
            <a:pPr lvl="1"/>
            <a:r>
              <a:rPr lang="en-US" dirty="0"/>
              <a:t>or have Scrum Masters meet regularly to exchange information</a:t>
            </a:r>
          </a:p>
        </p:txBody>
      </p:sp>
      <p:sp>
        <p:nvSpPr>
          <p:cNvPr id="3" name="Title 2"/>
          <p:cNvSpPr>
            <a:spLocks noGrp="1"/>
          </p:cNvSpPr>
          <p:nvPr>
            <p:ph type="title"/>
          </p:nvPr>
        </p:nvSpPr>
        <p:spPr/>
        <p:txBody>
          <a:bodyPr/>
          <a:lstStyle/>
          <a:p>
            <a:r>
              <a:rPr lang="en-US" dirty="0"/>
              <a:t>Sharing lessons</a:t>
            </a:r>
          </a:p>
        </p:txBody>
      </p:sp>
      <p:pic>
        <p:nvPicPr>
          <p:cNvPr id="5" name="Picture 4">
            <a:extLst>
              <a:ext uri="{FF2B5EF4-FFF2-40B4-BE49-F238E27FC236}">
                <a16:creationId xmlns:a16="http://schemas.microsoft.com/office/drawing/2014/main" id="{920C9BC3-0241-6B4C-A0D2-0DC56A661C66}"/>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838200" y="2324100"/>
            <a:ext cx="3492500" cy="2324100"/>
          </a:xfrm>
          <a:prstGeom prst="rect">
            <a:avLst/>
          </a:prstGeom>
        </p:spPr>
      </p:pic>
    </p:spTree>
    <p:extLst>
      <p:ext uri="{BB962C8B-B14F-4D97-AF65-F5344CB8AC3E}">
        <p14:creationId xmlns:p14="http://schemas.microsoft.com/office/powerpoint/2010/main" val="9882612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Summary</a:t>
            </a:r>
          </a:p>
        </p:txBody>
      </p:sp>
      <p:sp>
        <p:nvSpPr>
          <p:cNvPr id="3" name="Content Placeholder 2"/>
          <p:cNvSpPr>
            <a:spLocks noGrp="1"/>
          </p:cNvSpPr>
          <p:nvPr>
            <p:ph idx="1"/>
          </p:nvPr>
        </p:nvSpPr>
        <p:spPr/>
        <p:txBody>
          <a:bodyPr/>
          <a:lstStyle/>
          <a:p>
            <a:r>
              <a:rPr lang="en-AU" dirty="0"/>
              <a:t>Sprint reviews</a:t>
            </a:r>
          </a:p>
          <a:p>
            <a:r>
              <a:rPr lang="en-AU" dirty="0"/>
              <a:t>Retrospectives</a:t>
            </a:r>
          </a:p>
        </p:txBody>
      </p:sp>
    </p:spTree>
    <p:extLst>
      <p:ext uri="{BB962C8B-B14F-4D97-AF65-F5344CB8AC3E}">
        <p14:creationId xmlns:p14="http://schemas.microsoft.com/office/powerpoint/2010/main" val="12685772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a:t>Next lecture</a:t>
            </a:r>
          </a:p>
        </p:txBody>
      </p:sp>
      <p:sp>
        <p:nvSpPr>
          <p:cNvPr id="3" name="Content Placeholder 2"/>
          <p:cNvSpPr>
            <a:spLocks noGrp="1"/>
          </p:cNvSpPr>
          <p:nvPr>
            <p:ph idx="1"/>
          </p:nvPr>
        </p:nvSpPr>
        <p:spPr/>
        <p:txBody>
          <a:bodyPr/>
          <a:lstStyle/>
          <a:p>
            <a:r>
              <a:rPr lang="en-AU"/>
              <a:t>Teams and teamwork</a:t>
            </a:r>
          </a:p>
        </p:txBody>
      </p:sp>
    </p:spTree>
    <p:extLst>
      <p:ext uri="{BB962C8B-B14F-4D97-AF65-F5344CB8AC3E}">
        <p14:creationId xmlns:p14="http://schemas.microsoft.com/office/powerpoint/2010/main" val="40141331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The story so far…</a:t>
            </a:r>
          </a:p>
        </p:txBody>
      </p:sp>
      <p:sp>
        <p:nvSpPr>
          <p:cNvPr id="3" name="Content Placeholder 2"/>
          <p:cNvSpPr>
            <a:spLocks noGrp="1"/>
          </p:cNvSpPr>
          <p:nvPr>
            <p:ph idx="1"/>
          </p:nvPr>
        </p:nvSpPr>
        <p:spPr>
          <a:xfrm>
            <a:off x="838200" y="5148943"/>
            <a:ext cx="10515600" cy="977221"/>
          </a:xfrm>
        </p:spPr>
        <p:txBody>
          <a:bodyPr>
            <a:normAutofit/>
          </a:bodyPr>
          <a:lstStyle/>
          <a:p>
            <a:pPr marL="0" indent="0">
              <a:buNone/>
            </a:pPr>
            <a:r>
              <a:rPr lang="en-AU" dirty="0"/>
              <a:t>In Week 1, we looked at the history of </a:t>
            </a:r>
            <a:r>
              <a:rPr lang="en-AU"/>
              <a:t>software engineering process models from the 1940s to the early 21</a:t>
            </a:r>
            <a:r>
              <a:rPr lang="en-AU" baseline="30000"/>
              <a:t>st</a:t>
            </a:r>
            <a:r>
              <a:rPr lang="en-AU"/>
              <a:t> century</a:t>
            </a:r>
            <a:endParaRPr lang="en-AU" dirty="0"/>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060134" y="1690688"/>
            <a:ext cx="4071731" cy="3140577"/>
          </a:xfrm>
          <a:prstGeom prst="rect">
            <a:avLst/>
          </a:prstGeom>
        </p:spPr>
      </p:pic>
    </p:spTree>
    <p:extLst>
      <p:ext uri="{BB962C8B-B14F-4D97-AF65-F5344CB8AC3E}">
        <p14:creationId xmlns:p14="http://schemas.microsoft.com/office/powerpoint/2010/main" val="26911245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story so far…</a:t>
            </a:r>
          </a:p>
        </p:txBody>
      </p:sp>
      <p:sp>
        <p:nvSpPr>
          <p:cNvPr id="3" name="Content Placeholder 2"/>
          <p:cNvSpPr>
            <a:spLocks noGrp="1"/>
          </p:cNvSpPr>
          <p:nvPr>
            <p:ph idx="1"/>
          </p:nvPr>
        </p:nvSpPr>
        <p:spPr>
          <a:xfrm>
            <a:off x="838200" y="5257799"/>
            <a:ext cx="10515600" cy="919163"/>
          </a:xfrm>
        </p:spPr>
        <p:txBody>
          <a:bodyPr/>
          <a:lstStyle/>
          <a:p>
            <a:pPr marL="0" indent="0">
              <a:buNone/>
            </a:pPr>
            <a:r>
              <a:rPr lang="en-US" dirty="0"/>
              <a:t>In Weeks 2-4, we covered project inception: the things that need to happen when a Scrum project begins.</a:t>
            </a:r>
          </a:p>
        </p:txBody>
      </p:sp>
      <p:pic>
        <p:nvPicPr>
          <p:cNvPr id="4" name="Picture 3"/>
          <p:cNvPicPr>
            <a:picLocks noChangeAspect="1"/>
          </p:cNvPicPr>
          <p:nvPr/>
        </p:nvPicPr>
        <p:blipFill>
          <a:blip r:embed="rId2"/>
          <a:stretch>
            <a:fillRect/>
          </a:stretch>
        </p:blipFill>
        <p:spPr>
          <a:xfrm>
            <a:off x="2990850" y="2420143"/>
            <a:ext cx="6210300" cy="2108200"/>
          </a:xfrm>
          <a:prstGeom prst="rect">
            <a:avLst/>
          </a:prstGeom>
        </p:spPr>
      </p:pic>
    </p:spTree>
    <p:extLst>
      <p:ext uri="{BB962C8B-B14F-4D97-AF65-F5344CB8AC3E}">
        <p14:creationId xmlns:p14="http://schemas.microsoft.com/office/powerpoint/2010/main" val="1695731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story so far…</a:t>
            </a:r>
          </a:p>
        </p:txBody>
      </p:sp>
      <p:sp>
        <p:nvSpPr>
          <p:cNvPr id="3" name="Content Placeholder 2"/>
          <p:cNvSpPr>
            <a:spLocks noGrp="1"/>
          </p:cNvSpPr>
          <p:nvPr>
            <p:ph idx="1"/>
          </p:nvPr>
        </p:nvSpPr>
        <p:spPr>
          <a:xfrm>
            <a:off x="838200" y="5246913"/>
            <a:ext cx="10515600" cy="930049"/>
          </a:xfrm>
        </p:spPr>
        <p:txBody>
          <a:bodyPr/>
          <a:lstStyle/>
          <a:p>
            <a:pPr marL="0" indent="0">
              <a:buNone/>
            </a:pPr>
            <a:r>
              <a:rPr lang="en-US" dirty="0"/>
              <a:t>In Week 5, we saw some things that need to be done at the </a:t>
            </a:r>
            <a:r>
              <a:rPr lang="en-US" b="1" dirty="0"/>
              <a:t>start</a:t>
            </a:r>
            <a:r>
              <a:rPr lang="en-US" dirty="0"/>
              <a:t> of each sprint: estimation and sprint planning.</a:t>
            </a:r>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500404" y="1690688"/>
            <a:ext cx="3182763" cy="3182763"/>
          </a:xfrm>
          <a:prstGeom prst="rect">
            <a:avLst/>
          </a:prstGeom>
        </p:spPr>
      </p:pic>
    </p:spTree>
    <p:extLst>
      <p:ext uri="{BB962C8B-B14F-4D97-AF65-F5344CB8AC3E}">
        <p14:creationId xmlns:p14="http://schemas.microsoft.com/office/powerpoint/2010/main" val="16774666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week…</a:t>
            </a:r>
          </a:p>
        </p:txBody>
      </p:sp>
      <p:sp>
        <p:nvSpPr>
          <p:cNvPr id="3" name="Content Placeholder 2"/>
          <p:cNvSpPr>
            <a:spLocks noGrp="1"/>
          </p:cNvSpPr>
          <p:nvPr>
            <p:ph idx="1"/>
          </p:nvPr>
        </p:nvSpPr>
        <p:spPr>
          <a:xfrm>
            <a:off x="838200" y="4767943"/>
            <a:ext cx="10515600" cy="1409020"/>
          </a:xfrm>
        </p:spPr>
        <p:txBody>
          <a:bodyPr>
            <a:normAutofit/>
          </a:bodyPr>
          <a:lstStyle/>
          <a:p>
            <a:pPr marL="0" indent="0">
              <a:buNone/>
            </a:pPr>
            <a:r>
              <a:rPr lang="en-US" dirty="0"/>
              <a:t>This week, we conclude our coverage of Scrum ceremonies by presenting three events that take place at the </a:t>
            </a:r>
            <a:r>
              <a:rPr lang="en-US" b="1" dirty="0"/>
              <a:t>end</a:t>
            </a:r>
            <a:r>
              <a:rPr lang="en-US" dirty="0"/>
              <a:t> of each sprint: sprint reviews, retrospectives, and product backlog refinement </a:t>
            </a:r>
            <a:r>
              <a:rPr lang="en-US" sz="1200" dirty="0"/>
              <a:t>(which is in the readings)</a:t>
            </a:r>
            <a:r>
              <a:rPr lang="en-US" dirty="0"/>
              <a:t>.</a:t>
            </a:r>
          </a:p>
        </p:txBody>
      </p:sp>
      <p:pic>
        <p:nvPicPr>
          <p:cNvPr id="4" name="Picture 3"/>
          <p:cNvPicPr>
            <a:picLocks noChangeAspect="1"/>
          </p:cNvPicPr>
          <p:nvPr/>
        </p:nvPicPr>
        <p:blipFill>
          <a:blip r:embed="rId3"/>
          <a:stretch>
            <a:fillRect/>
          </a:stretch>
        </p:blipFill>
        <p:spPr>
          <a:xfrm>
            <a:off x="3858567" y="1690688"/>
            <a:ext cx="4474866" cy="2977029"/>
          </a:xfrm>
          <a:prstGeom prst="rect">
            <a:avLst/>
          </a:prstGeom>
        </p:spPr>
      </p:pic>
    </p:spTree>
    <p:extLst>
      <p:ext uri="{BB962C8B-B14F-4D97-AF65-F5344CB8AC3E}">
        <p14:creationId xmlns:p14="http://schemas.microsoft.com/office/powerpoint/2010/main" val="34713995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At the end of a sprint…</a:t>
            </a:r>
          </a:p>
        </p:txBody>
      </p:sp>
      <p:sp>
        <p:nvSpPr>
          <p:cNvPr id="3" name="Content Placeholder 2"/>
          <p:cNvSpPr>
            <a:spLocks noGrp="1"/>
          </p:cNvSpPr>
          <p:nvPr>
            <p:ph idx="1"/>
          </p:nvPr>
        </p:nvSpPr>
        <p:spPr>
          <a:xfrm>
            <a:off x="838200" y="5145741"/>
            <a:ext cx="10515600" cy="1031222"/>
          </a:xfrm>
        </p:spPr>
        <p:txBody>
          <a:bodyPr/>
          <a:lstStyle/>
          <a:p>
            <a:pPr marL="0" indent="0">
              <a:buNone/>
            </a:pPr>
            <a:r>
              <a:rPr lang="en-AU" dirty="0"/>
              <a:t>…it’s time to look back over your performance, evaluate how you’ve done so far, and consider how you might do better.</a:t>
            </a:r>
          </a:p>
        </p:txBody>
      </p:sp>
      <p:pic>
        <p:nvPicPr>
          <p:cNvPr id="4" name="Picture 3"/>
          <p:cNvPicPr>
            <a:picLocks noChangeAspect="1"/>
          </p:cNvPicPr>
          <p:nvPr/>
        </p:nvPicPr>
        <p:blipFill>
          <a:blip r:embed="rId3"/>
          <a:stretch>
            <a:fillRect/>
          </a:stretch>
        </p:blipFill>
        <p:spPr>
          <a:xfrm>
            <a:off x="3084195" y="1413482"/>
            <a:ext cx="5607149" cy="3732259"/>
          </a:xfrm>
          <a:prstGeom prst="rect">
            <a:avLst/>
          </a:prstGeom>
        </p:spPr>
      </p:pic>
    </p:spTree>
    <p:extLst>
      <p:ext uri="{BB962C8B-B14F-4D97-AF65-F5344CB8AC3E}">
        <p14:creationId xmlns:p14="http://schemas.microsoft.com/office/powerpoint/2010/main" val="11029415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Sprint review</a:t>
            </a:r>
          </a:p>
        </p:txBody>
      </p:sp>
      <p:sp>
        <p:nvSpPr>
          <p:cNvPr id="3" name="Content Placeholder 2"/>
          <p:cNvSpPr>
            <a:spLocks noGrp="1"/>
          </p:cNvSpPr>
          <p:nvPr>
            <p:ph idx="1"/>
          </p:nvPr>
        </p:nvSpPr>
        <p:spPr/>
        <p:txBody>
          <a:bodyPr>
            <a:normAutofit fontScale="92500" lnSpcReduction="20000"/>
          </a:bodyPr>
          <a:lstStyle/>
          <a:p>
            <a:r>
              <a:rPr lang="en-AU" dirty="0"/>
              <a:t>The </a:t>
            </a:r>
            <a:r>
              <a:rPr lang="en-AU" dirty="0">
                <a:solidFill>
                  <a:srgbClr val="FF0000"/>
                </a:solidFill>
              </a:rPr>
              <a:t>sprint review </a:t>
            </a:r>
            <a:r>
              <a:rPr lang="en-AU" dirty="0"/>
              <a:t>is a meeting where the current state of the product is established</a:t>
            </a:r>
          </a:p>
          <a:p>
            <a:pPr lvl="1"/>
            <a:r>
              <a:rPr lang="en-AU" dirty="0"/>
              <a:t>takes place at end of sprint</a:t>
            </a:r>
          </a:p>
          <a:p>
            <a:pPr lvl="1"/>
            <a:r>
              <a:rPr lang="en-AU" dirty="0"/>
              <a:t>typically lasts for an hour per week of sprint length (e.g. two-hour review if sprints are two weeks long, etc.)</a:t>
            </a:r>
          </a:p>
          <a:p>
            <a:pPr lvl="1"/>
            <a:r>
              <a:rPr lang="en-AU" dirty="0"/>
              <a:t>the Product Owner, Scrum Master, and team should attend</a:t>
            </a:r>
          </a:p>
          <a:p>
            <a:pPr lvl="1"/>
            <a:r>
              <a:rPr lang="en-AU" dirty="0"/>
              <a:t>other stakeholders may choose to attend as well: managers from the developers’ organization, potential end users, other client representatives, etc.</a:t>
            </a:r>
          </a:p>
          <a:p>
            <a:pPr lvl="1"/>
            <a:r>
              <a:rPr lang="en-AU" dirty="0"/>
              <a:t>also known as a </a:t>
            </a:r>
            <a:r>
              <a:rPr lang="en-AU" dirty="0">
                <a:solidFill>
                  <a:srgbClr val="FF0000"/>
                </a:solidFill>
              </a:rPr>
              <a:t>product review</a:t>
            </a:r>
          </a:p>
          <a:p>
            <a:r>
              <a:rPr lang="en-AU" dirty="0"/>
              <a:t>Good opportunity for client representatives to collaborate with the team </a:t>
            </a:r>
          </a:p>
          <a:p>
            <a:pPr lvl="1"/>
            <a:r>
              <a:rPr lang="en-AU" dirty="0"/>
              <a:t>let them know what they think of the system as it evolves</a:t>
            </a:r>
          </a:p>
          <a:p>
            <a:pPr lvl="1"/>
            <a:r>
              <a:rPr lang="en-AU" dirty="0"/>
              <a:t>Product Owner might be able to learn something about what other client representatives think of the system</a:t>
            </a:r>
          </a:p>
          <a:p>
            <a:pPr lvl="2"/>
            <a:r>
              <a:rPr lang="en-AU" dirty="0"/>
              <a:t>perhaps discover some user stories that had been overlooked</a:t>
            </a:r>
          </a:p>
        </p:txBody>
      </p:sp>
    </p:spTree>
    <p:extLst>
      <p:ext uri="{BB962C8B-B14F-4D97-AF65-F5344CB8AC3E}">
        <p14:creationId xmlns:p14="http://schemas.microsoft.com/office/powerpoint/2010/main" val="9564287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Conducting a Sprint Review</a:t>
            </a:r>
          </a:p>
        </p:txBody>
      </p:sp>
      <p:sp>
        <p:nvSpPr>
          <p:cNvPr id="3" name="Content Placeholder 2"/>
          <p:cNvSpPr>
            <a:spLocks noGrp="1"/>
          </p:cNvSpPr>
          <p:nvPr>
            <p:ph idx="1"/>
          </p:nvPr>
        </p:nvSpPr>
        <p:spPr/>
        <p:txBody>
          <a:bodyPr>
            <a:normAutofit fontScale="92500" lnSpcReduction="20000"/>
          </a:bodyPr>
          <a:lstStyle/>
          <a:p>
            <a:r>
              <a:rPr lang="en-AU" dirty="0"/>
              <a:t>The Product Owner starts by explaining what has and hasn’t been Done in this sprint</a:t>
            </a:r>
          </a:p>
          <a:p>
            <a:pPr lvl="1"/>
            <a:r>
              <a:rPr lang="en-AU" dirty="0"/>
              <a:t>note capital-D Done – “done according to Definition of Done”</a:t>
            </a:r>
          </a:p>
          <a:p>
            <a:pPr lvl="1"/>
            <a:r>
              <a:rPr lang="en-AU" dirty="0"/>
              <a:t>if it hasn’t been tested to your satisfaction, it’s not Done</a:t>
            </a:r>
          </a:p>
          <a:p>
            <a:r>
              <a:rPr lang="en-AU" dirty="0"/>
              <a:t>The team talks about how well the sprint went</a:t>
            </a:r>
          </a:p>
          <a:p>
            <a:pPr lvl="1"/>
            <a:r>
              <a:rPr lang="en-AU" dirty="0"/>
              <a:t>did anything go wrong?</a:t>
            </a:r>
          </a:p>
          <a:p>
            <a:pPr lvl="1"/>
            <a:r>
              <a:rPr lang="en-AU" dirty="0"/>
              <a:t>if so, how did the team solve the problem?</a:t>
            </a:r>
          </a:p>
          <a:p>
            <a:r>
              <a:rPr lang="en-AU" dirty="0"/>
              <a:t>Team and PO demonstrate completed (i.e. Done) user stories and answer any questions from other stakeholders</a:t>
            </a:r>
          </a:p>
          <a:p>
            <a:r>
              <a:rPr lang="en-AU" dirty="0"/>
              <a:t>PO and team talk about current state of the product backlog </a:t>
            </a:r>
          </a:p>
          <a:p>
            <a:pPr lvl="1"/>
            <a:r>
              <a:rPr lang="en-AU" dirty="0"/>
              <a:t>when is the project likely to be completed, given current velocity?</a:t>
            </a:r>
          </a:p>
          <a:p>
            <a:pPr lvl="1"/>
            <a:r>
              <a:rPr lang="en-AU" dirty="0"/>
              <a:t>this is a good opportunity for the PO and team to do some release planning</a:t>
            </a:r>
          </a:p>
          <a:p>
            <a:pPr lvl="1"/>
            <a:r>
              <a:rPr lang="en-AU" dirty="0"/>
              <a:t>also excellent preparation for sprint planning</a:t>
            </a:r>
          </a:p>
          <a:p>
            <a:pPr lvl="1"/>
            <a:endParaRPr lang="en-AU" dirty="0"/>
          </a:p>
        </p:txBody>
      </p:sp>
    </p:spTree>
    <p:extLst>
      <p:ext uri="{BB962C8B-B14F-4D97-AF65-F5344CB8AC3E}">
        <p14:creationId xmlns:p14="http://schemas.microsoft.com/office/powerpoint/2010/main" val="37613439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61</TotalTime>
  <Words>1904</Words>
  <Application>Microsoft Macintosh PowerPoint</Application>
  <PresentationFormat>Widescreen</PresentationFormat>
  <Paragraphs>170</Paragraphs>
  <Slides>28</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Calibri Light</vt:lpstr>
      <vt:lpstr>Wingdings</vt:lpstr>
      <vt:lpstr>Office Theme</vt:lpstr>
      <vt:lpstr>L6 – Reviews and retrospectives</vt:lpstr>
      <vt:lpstr>In this lecture…</vt:lpstr>
      <vt:lpstr>The story so far…</vt:lpstr>
      <vt:lpstr>The story so far…</vt:lpstr>
      <vt:lpstr>The story so far…</vt:lpstr>
      <vt:lpstr>This week…</vt:lpstr>
      <vt:lpstr>At the end of a sprint…</vt:lpstr>
      <vt:lpstr>Sprint review</vt:lpstr>
      <vt:lpstr>Conducting a Sprint Review</vt:lpstr>
      <vt:lpstr>Sprint review “gotcha”s #1: red tape</vt:lpstr>
      <vt:lpstr>Sprint review “gotcha”s #2: broken demo</vt:lpstr>
      <vt:lpstr>What if your stakeholders hate your product?</vt:lpstr>
      <vt:lpstr>Retrospectives</vt:lpstr>
      <vt:lpstr>Step 1: Individual reflection</vt:lpstr>
      <vt:lpstr>Step 2: Share information</vt:lpstr>
      <vt:lpstr>Brainstorm improvements</vt:lpstr>
      <vt:lpstr>“We got the velocity wrong 😢”</vt:lpstr>
      <vt:lpstr>Estimates</vt:lpstr>
      <vt:lpstr>Noise isn't a big deal</vt:lpstr>
      <vt:lpstr>Systematic error is a big deal!</vt:lpstr>
      <vt:lpstr>Brainstorming solutions in the retro</vt:lpstr>
      <vt:lpstr>Solution 1: do nothing</vt:lpstr>
      <vt:lpstr>Solution 2: still do nothing!</vt:lpstr>
      <vt:lpstr>Solution 3: do something…</vt:lpstr>
      <vt:lpstr>Solution 4: do something…</vt:lpstr>
      <vt:lpstr>Sharing lessons</vt:lpstr>
      <vt:lpstr>Summary</vt:lpstr>
      <vt:lpstr>Next lecture</vt:lpstr>
    </vt:vector>
  </TitlesOfParts>
  <Company>Monash University</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LXX – Slide title</dc:title>
  <dc:creator>Robyn McNamara</dc:creator>
  <cp:lastModifiedBy>Microsoft Office User</cp:lastModifiedBy>
  <cp:revision>11</cp:revision>
  <dcterms:created xsi:type="dcterms:W3CDTF">2017-07-12T08:22:15Z</dcterms:created>
  <dcterms:modified xsi:type="dcterms:W3CDTF">2018-08-27T05:48:14Z</dcterms:modified>
</cp:coreProperties>
</file>

<file path=docProps/thumbnail.jpeg>
</file>